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4" r:id="rId1"/>
  </p:sldMasterIdLst>
  <p:sldIdLst>
    <p:sldId id="256" r:id="rId2"/>
    <p:sldId id="257" r:id="rId3"/>
    <p:sldId id="258" r:id="rId4"/>
    <p:sldId id="259" r:id="rId5"/>
    <p:sldId id="260" r:id="rId6"/>
    <p:sldId id="261" r:id="rId7"/>
    <p:sldId id="262" r:id="rId8"/>
    <p:sldId id="267" r:id="rId9"/>
    <p:sldId id="263" r:id="rId10"/>
    <p:sldId id="264" r:id="rId11"/>
    <p:sldId id="265" r:id="rId12"/>
    <p:sldId id="266" r:id="rId13"/>
    <p:sldId id="268" r:id="rId14"/>
    <p:sldId id="270" r:id="rId15"/>
    <p:sldId id="269" r:id="rId16"/>
    <p:sldId id="273" r:id="rId17"/>
    <p:sldId id="274" r:id="rId18"/>
    <p:sldId id="275" r:id="rId19"/>
    <p:sldId id="278" r:id="rId20"/>
    <p:sldId id="276" r:id="rId21"/>
    <p:sldId id="271" r:id="rId22"/>
    <p:sldId id="272" r:id="rId23"/>
    <p:sldId id="282" r:id="rId24"/>
    <p:sldId id="283" r:id="rId25"/>
    <p:sldId id="277" r:id="rId26"/>
    <p:sldId id="279" r:id="rId27"/>
    <p:sldId id="280" r:id="rId28"/>
    <p:sldId id="281"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1" autoAdjust="0"/>
    <p:restoredTop sz="94660"/>
  </p:normalViewPr>
  <p:slideViewPr>
    <p:cSldViewPr snapToGrid="0">
      <p:cViewPr varScale="1">
        <p:scale>
          <a:sx n="50" d="100"/>
          <a:sy n="50" d="100"/>
        </p:scale>
        <p:origin x="442" y="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5CA9828-7D93-445E-9C5B-45F9C84628AE}"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09ECC-5603-4720-8783-CC7A2AE663FD}" type="slidenum">
              <a:rPr lang="en-US" smtClean="0"/>
              <a:t>‹#›</a:t>
            </a:fld>
            <a:endParaRPr lang="en-US"/>
          </a:p>
        </p:txBody>
      </p:sp>
    </p:spTree>
    <p:extLst>
      <p:ext uri="{BB962C8B-B14F-4D97-AF65-F5344CB8AC3E}">
        <p14:creationId xmlns:p14="http://schemas.microsoft.com/office/powerpoint/2010/main" val="3991980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CA9828-7D93-445E-9C5B-45F9C84628AE}"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09ECC-5603-4720-8783-CC7A2AE663FD}" type="slidenum">
              <a:rPr lang="en-US" smtClean="0"/>
              <a:t>‹#›</a:t>
            </a:fld>
            <a:endParaRPr lang="en-US"/>
          </a:p>
        </p:txBody>
      </p:sp>
    </p:spTree>
    <p:extLst>
      <p:ext uri="{BB962C8B-B14F-4D97-AF65-F5344CB8AC3E}">
        <p14:creationId xmlns:p14="http://schemas.microsoft.com/office/powerpoint/2010/main" val="1347588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CA9828-7D93-445E-9C5B-45F9C84628AE}"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09ECC-5603-4720-8783-CC7A2AE663FD}"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804437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CA9828-7D93-445E-9C5B-45F9C84628AE}"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09ECC-5603-4720-8783-CC7A2AE663FD}" type="slidenum">
              <a:rPr lang="en-US" smtClean="0"/>
              <a:t>‹#›</a:t>
            </a:fld>
            <a:endParaRPr lang="en-US"/>
          </a:p>
        </p:txBody>
      </p:sp>
    </p:spTree>
    <p:extLst>
      <p:ext uri="{BB962C8B-B14F-4D97-AF65-F5344CB8AC3E}">
        <p14:creationId xmlns:p14="http://schemas.microsoft.com/office/powerpoint/2010/main" val="17780083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CA9828-7D93-445E-9C5B-45F9C84628AE}"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09ECC-5603-4720-8783-CC7A2AE663F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708338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CA9828-7D93-445E-9C5B-45F9C84628AE}"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09ECC-5603-4720-8783-CC7A2AE663FD}" type="slidenum">
              <a:rPr lang="en-US" smtClean="0"/>
              <a:t>‹#›</a:t>
            </a:fld>
            <a:endParaRPr lang="en-US"/>
          </a:p>
        </p:txBody>
      </p:sp>
    </p:spTree>
    <p:extLst>
      <p:ext uri="{BB962C8B-B14F-4D97-AF65-F5344CB8AC3E}">
        <p14:creationId xmlns:p14="http://schemas.microsoft.com/office/powerpoint/2010/main" val="11078818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CA9828-7D93-445E-9C5B-45F9C84628AE}"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09ECC-5603-4720-8783-CC7A2AE663FD}" type="slidenum">
              <a:rPr lang="en-US" smtClean="0"/>
              <a:t>‹#›</a:t>
            </a:fld>
            <a:endParaRPr lang="en-US"/>
          </a:p>
        </p:txBody>
      </p:sp>
    </p:spTree>
    <p:extLst>
      <p:ext uri="{BB962C8B-B14F-4D97-AF65-F5344CB8AC3E}">
        <p14:creationId xmlns:p14="http://schemas.microsoft.com/office/powerpoint/2010/main" val="38534369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CA9828-7D93-445E-9C5B-45F9C84628AE}"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09ECC-5603-4720-8783-CC7A2AE663FD}" type="slidenum">
              <a:rPr lang="en-US" smtClean="0"/>
              <a:t>‹#›</a:t>
            </a:fld>
            <a:endParaRPr lang="en-US"/>
          </a:p>
        </p:txBody>
      </p:sp>
    </p:spTree>
    <p:extLst>
      <p:ext uri="{BB962C8B-B14F-4D97-AF65-F5344CB8AC3E}">
        <p14:creationId xmlns:p14="http://schemas.microsoft.com/office/powerpoint/2010/main" val="2843083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CA9828-7D93-445E-9C5B-45F9C84628AE}"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09ECC-5603-4720-8783-CC7A2AE663FD}" type="slidenum">
              <a:rPr lang="en-US" smtClean="0"/>
              <a:t>‹#›</a:t>
            </a:fld>
            <a:endParaRPr lang="en-US"/>
          </a:p>
        </p:txBody>
      </p:sp>
    </p:spTree>
    <p:extLst>
      <p:ext uri="{BB962C8B-B14F-4D97-AF65-F5344CB8AC3E}">
        <p14:creationId xmlns:p14="http://schemas.microsoft.com/office/powerpoint/2010/main" val="379493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CA9828-7D93-445E-9C5B-45F9C84628AE}"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09ECC-5603-4720-8783-CC7A2AE663FD}" type="slidenum">
              <a:rPr lang="en-US" smtClean="0"/>
              <a:t>‹#›</a:t>
            </a:fld>
            <a:endParaRPr lang="en-US"/>
          </a:p>
        </p:txBody>
      </p:sp>
    </p:spTree>
    <p:extLst>
      <p:ext uri="{BB962C8B-B14F-4D97-AF65-F5344CB8AC3E}">
        <p14:creationId xmlns:p14="http://schemas.microsoft.com/office/powerpoint/2010/main" val="606854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5CA9828-7D93-445E-9C5B-45F9C84628AE}" type="datetimeFigureOut">
              <a:rPr lang="en-US" smtClean="0"/>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C09ECC-5603-4720-8783-CC7A2AE663FD}" type="slidenum">
              <a:rPr lang="en-US" smtClean="0"/>
              <a:t>‹#›</a:t>
            </a:fld>
            <a:endParaRPr lang="en-US"/>
          </a:p>
        </p:txBody>
      </p:sp>
    </p:spTree>
    <p:extLst>
      <p:ext uri="{BB962C8B-B14F-4D97-AF65-F5344CB8AC3E}">
        <p14:creationId xmlns:p14="http://schemas.microsoft.com/office/powerpoint/2010/main" val="1899845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5CA9828-7D93-445E-9C5B-45F9C84628AE}" type="datetimeFigureOut">
              <a:rPr lang="en-US" smtClean="0"/>
              <a:t>12/6/2023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C09ECC-5603-4720-8783-CC7A2AE663FD}" type="slidenum">
              <a:rPr lang="en-US" smtClean="0"/>
              <a:t>‹#›</a:t>
            </a:fld>
            <a:endParaRPr lang="en-US"/>
          </a:p>
        </p:txBody>
      </p:sp>
    </p:spTree>
    <p:extLst>
      <p:ext uri="{BB962C8B-B14F-4D97-AF65-F5344CB8AC3E}">
        <p14:creationId xmlns:p14="http://schemas.microsoft.com/office/powerpoint/2010/main" val="157013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5CA9828-7D93-445E-9C5B-45F9C84628AE}" type="datetimeFigureOut">
              <a:rPr lang="en-US" smtClean="0"/>
              <a:t>12/6/2023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C09ECC-5603-4720-8783-CC7A2AE663FD}" type="slidenum">
              <a:rPr lang="en-US" smtClean="0"/>
              <a:t>‹#›</a:t>
            </a:fld>
            <a:endParaRPr lang="en-US"/>
          </a:p>
        </p:txBody>
      </p:sp>
    </p:spTree>
    <p:extLst>
      <p:ext uri="{BB962C8B-B14F-4D97-AF65-F5344CB8AC3E}">
        <p14:creationId xmlns:p14="http://schemas.microsoft.com/office/powerpoint/2010/main" val="1999118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CA9828-7D93-445E-9C5B-45F9C84628AE}" type="datetimeFigureOut">
              <a:rPr lang="en-US" smtClean="0"/>
              <a:t>12/6/2023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C09ECC-5603-4720-8783-CC7A2AE663FD}" type="slidenum">
              <a:rPr lang="en-US" smtClean="0"/>
              <a:t>‹#›</a:t>
            </a:fld>
            <a:endParaRPr lang="en-US"/>
          </a:p>
        </p:txBody>
      </p:sp>
    </p:spTree>
    <p:extLst>
      <p:ext uri="{BB962C8B-B14F-4D97-AF65-F5344CB8AC3E}">
        <p14:creationId xmlns:p14="http://schemas.microsoft.com/office/powerpoint/2010/main" val="2099311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5CA9828-7D93-445E-9C5B-45F9C84628AE}" type="datetimeFigureOut">
              <a:rPr lang="en-US" smtClean="0"/>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C09ECC-5603-4720-8783-CC7A2AE663FD}" type="slidenum">
              <a:rPr lang="en-US" smtClean="0"/>
              <a:t>‹#›</a:t>
            </a:fld>
            <a:endParaRPr lang="en-US"/>
          </a:p>
        </p:txBody>
      </p:sp>
    </p:spTree>
    <p:extLst>
      <p:ext uri="{BB962C8B-B14F-4D97-AF65-F5344CB8AC3E}">
        <p14:creationId xmlns:p14="http://schemas.microsoft.com/office/powerpoint/2010/main" val="3455159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CA9828-7D93-445E-9C5B-45F9C84628AE}" type="datetimeFigureOut">
              <a:rPr lang="en-US" smtClean="0"/>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C09ECC-5603-4720-8783-CC7A2AE663FD}" type="slidenum">
              <a:rPr lang="en-US" smtClean="0"/>
              <a:t>‹#›</a:t>
            </a:fld>
            <a:endParaRPr lang="en-US"/>
          </a:p>
        </p:txBody>
      </p:sp>
    </p:spTree>
    <p:extLst>
      <p:ext uri="{BB962C8B-B14F-4D97-AF65-F5344CB8AC3E}">
        <p14:creationId xmlns:p14="http://schemas.microsoft.com/office/powerpoint/2010/main" val="782173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5CA9828-7D93-445E-9C5B-45F9C84628AE}" type="datetimeFigureOut">
              <a:rPr lang="en-US" smtClean="0"/>
              <a:t>12/6/2023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6C09ECC-5603-4720-8783-CC7A2AE663FD}" type="slidenum">
              <a:rPr lang="en-US" smtClean="0"/>
              <a:t>‹#›</a:t>
            </a:fld>
            <a:endParaRPr lang="en-US"/>
          </a:p>
        </p:txBody>
      </p:sp>
    </p:spTree>
    <p:extLst>
      <p:ext uri="{BB962C8B-B14F-4D97-AF65-F5344CB8AC3E}">
        <p14:creationId xmlns:p14="http://schemas.microsoft.com/office/powerpoint/2010/main" val="2405177255"/>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 id="2147483776" r:id="rId12"/>
    <p:sldLayoutId id="2147483777" r:id="rId13"/>
    <p:sldLayoutId id="2147483778" r:id="rId14"/>
    <p:sldLayoutId id="2147483779" r:id="rId15"/>
    <p:sldLayoutId id="214748378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www.rcboe.org/"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www.rcboe.org/" TargetMode="Externa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www.gastandards.org/"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AD18F-A82F-1A89-B9E4-DFC513EA4CA8}"/>
              </a:ext>
            </a:extLst>
          </p:cNvPr>
          <p:cNvSpPr>
            <a:spLocks noGrp="1"/>
          </p:cNvSpPr>
          <p:nvPr>
            <p:ph type="ctrTitle"/>
          </p:nvPr>
        </p:nvSpPr>
        <p:spPr>
          <a:xfrm>
            <a:off x="1507067" y="1155700"/>
            <a:ext cx="7766936" cy="3943350"/>
          </a:xfrm>
        </p:spPr>
        <p:txBody>
          <a:bodyPr/>
          <a:lstStyle/>
          <a:p>
            <a:pPr algn="ctr"/>
            <a:br>
              <a:rPr lang="en-US" dirty="0"/>
            </a:br>
            <a:br>
              <a:rPr lang="en-US" dirty="0"/>
            </a:br>
            <a:r>
              <a:rPr lang="en-US" sz="6000" dirty="0"/>
              <a:t>Dec. 6, 2023</a:t>
            </a:r>
            <a:br>
              <a:rPr lang="en-US" sz="6000" dirty="0"/>
            </a:br>
            <a:r>
              <a:rPr lang="en-US" sz="6000" dirty="0"/>
              <a:t>Welcome to the Fourth Grade </a:t>
            </a:r>
            <a:br>
              <a:rPr lang="en-US" sz="6000" dirty="0"/>
            </a:br>
            <a:r>
              <a:rPr lang="en-US" sz="6000" dirty="0"/>
              <a:t>Parent Meeting</a:t>
            </a:r>
          </a:p>
        </p:txBody>
      </p:sp>
      <p:sp>
        <p:nvSpPr>
          <p:cNvPr id="3" name="Subtitle 2">
            <a:extLst>
              <a:ext uri="{FF2B5EF4-FFF2-40B4-BE49-F238E27FC236}">
                <a16:creationId xmlns:a16="http://schemas.microsoft.com/office/drawing/2014/main" id="{9F39CA89-8667-8160-A45E-6678D3D2BE11}"/>
              </a:ext>
            </a:extLst>
          </p:cNvPr>
          <p:cNvSpPr>
            <a:spLocks noGrp="1"/>
          </p:cNvSpPr>
          <p:nvPr>
            <p:ph type="subTitle" idx="1"/>
          </p:nvPr>
        </p:nvSpPr>
        <p:spPr>
          <a:xfrm>
            <a:off x="1507067" y="4469933"/>
            <a:ext cx="7766936" cy="1096899"/>
          </a:xfrm>
        </p:spPr>
        <p:txBody>
          <a:bodyPr/>
          <a:lstStyle/>
          <a:p>
            <a:endParaRPr lang="en-US" dirty="0"/>
          </a:p>
          <a:p>
            <a:endParaRPr lang="en-US" dirty="0"/>
          </a:p>
          <a:p>
            <a:endParaRPr lang="en-US" dirty="0"/>
          </a:p>
        </p:txBody>
      </p:sp>
    </p:spTree>
    <p:extLst>
      <p:ext uri="{BB962C8B-B14F-4D97-AF65-F5344CB8AC3E}">
        <p14:creationId xmlns:p14="http://schemas.microsoft.com/office/powerpoint/2010/main" val="1468580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CABD5-360F-636E-687A-582AA36F946D}"/>
              </a:ext>
            </a:extLst>
          </p:cNvPr>
          <p:cNvSpPr>
            <a:spLocks noGrp="1"/>
          </p:cNvSpPr>
          <p:nvPr>
            <p:ph type="title"/>
          </p:nvPr>
        </p:nvSpPr>
        <p:spPr/>
        <p:txBody>
          <a:bodyPr>
            <a:normAutofit fontScale="90000"/>
          </a:bodyPr>
          <a:lstStyle/>
          <a:p>
            <a:r>
              <a:rPr lang="en-US" sz="5300" dirty="0"/>
              <a:t>Math I- Ready Expectations </a:t>
            </a:r>
            <a:br>
              <a:rPr lang="en-US" sz="5300" dirty="0"/>
            </a:br>
            <a:br>
              <a:rPr lang="en-US" sz="4400" dirty="0"/>
            </a:br>
            <a:r>
              <a:rPr lang="en-US" sz="4400" dirty="0"/>
              <a:t>Beginning of the Year 465-483</a:t>
            </a:r>
            <a:br>
              <a:rPr lang="en-US" sz="4400" dirty="0"/>
            </a:br>
            <a:r>
              <a:rPr lang="en-US" sz="4400" dirty="0"/>
              <a:t>Middle of the Year 484-516</a:t>
            </a:r>
            <a:br>
              <a:rPr lang="en-US" sz="4400" dirty="0"/>
            </a:br>
            <a:r>
              <a:rPr lang="en-US" sz="4400" dirty="0"/>
              <a:t>End of the Year 517-526</a:t>
            </a:r>
            <a:br>
              <a:rPr lang="en-US" sz="4400" dirty="0"/>
            </a:br>
            <a:br>
              <a:rPr lang="en-US" sz="4400" dirty="0"/>
            </a:br>
            <a:r>
              <a:rPr lang="en-US" sz="4400" dirty="0"/>
              <a:t>Gains needed over 30 weeks for </a:t>
            </a:r>
            <a:br>
              <a:rPr lang="en-US" sz="4400" dirty="0"/>
            </a:br>
            <a:r>
              <a:rPr lang="en-US" sz="4400" dirty="0"/>
              <a:t>1 year growth – 19 points</a:t>
            </a:r>
            <a:br>
              <a:rPr lang="en-US" sz="4400" dirty="0"/>
            </a:br>
            <a:r>
              <a:rPr lang="en-US" sz="4400" dirty="0"/>
              <a:t>1.5 years growth – 41 points</a:t>
            </a:r>
            <a:br>
              <a:rPr lang="en-US" sz="4400" dirty="0"/>
            </a:br>
            <a:r>
              <a:rPr lang="en-US" sz="4400" dirty="0"/>
              <a:t>2 years growth – 54 points</a:t>
            </a:r>
            <a:br>
              <a:rPr lang="en-US" dirty="0"/>
            </a:br>
            <a:br>
              <a:rPr lang="en-US" dirty="0"/>
            </a:br>
            <a:endParaRPr lang="en-US" dirty="0"/>
          </a:p>
        </p:txBody>
      </p:sp>
    </p:spTree>
    <p:extLst>
      <p:ext uri="{BB962C8B-B14F-4D97-AF65-F5344CB8AC3E}">
        <p14:creationId xmlns:p14="http://schemas.microsoft.com/office/powerpoint/2010/main" val="155910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2BE17-1866-DEE1-7B1A-5061EAE28E44}"/>
              </a:ext>
            </a:extLst>
          </p:cNvPr>
          <p:cNvSpPr>
            <a:spLocks noGrp="1"/>
          </p:cNvSpPr>
          <p:nvPr>
            <p:ph type="ctrTitle"/>
          </p:nvPr>
        </p:nvSpPr>
        <p:spPr>
          <a:xfrm>
            <a:off x="476250" y="2654300"/>
            <a:ext cx="8985249" cy="3816350"/>
          </a:xfrm>
        </p:spPr>
        <p:txBody>
          <a:bodyPr/>
          <a:lstStyle/>
          <a:p>
            <a:br>
              <a:rPr lang="en-US" dirty="0"/>
            </a:br>
            <a:br>
              <a:rPr lang="en-US" dirty="0"/>
            </a:br>
            <a:r>
              <a:rPr lang="en-US" dirty="0"/>
              <a:t>THE ELA SCORES</a:t>
            </a:r>
            <a:br>
              <a:rPr lang="en-US" dirty="0"/>
            </a:br>
            <a:r>
              <a:rPr lang="en-US" dirty="0"/>
              <a:t>as of September 2023</a:t>
            </a:r>
            <a:br>
              <a:rPr lang="en-US" dirty="0"/>
            </a:br>
            <a:r>
              <a:rPr lang="en-US" dirty="0"/>
              <a:t>On Grade level= 7</a:t>
            </a:r>
            <a:br>
              <a:rPr lang="en-US" dirty="0"/>
            </a:br>
            <a:r>
              <a:rPr lang="en-US" dirty="0"/>
              <a:t>1 Year Behind = 22</a:t>
            </a:r>
            <a:br>
              <a:rPr lang="en-US" dirty="0"/>
            </a:br>
            <a:r>
              <a:rPr lang="en-US" dirty="0"/>
              <a:t>2 or More Years Behind =31  </a:t>
            </a:r>
            <a:br>
              <a:rPr lang="en-US" dirty="0"/>
            </a:br>
            <a:br>
              <a:rPr lang="en-US" dirty="0"/>
            </a:br>
            <a:r>
              <a:rPr lang="en-US" dirty="0"/>
              <a:t> </a:t>
            </a:r>
          </a:p>
        </p:txBody>
      </p:sp>
      <p:sp>
        <p:nvSpPr>
          <p:cNvPr id="3" name="Subtitle 2">
            <a:extLst>
              <a:ext uri="{FF2B5EF4-FFF2-40B4-BE49-F238E27FC236}">
                <a16:creationId xmlns:a16="http://schemas.microsoft.com/office/drawing/2014/main" id="{05FD5ADB-C55E-CE88-8D43-16D6F6F28206}"/>
              </a:ext>
            </a:extLst>
          </p:cNvPr>
          <p:cNvSpPr>
            <a:spLocks noGrp="1"/>
          </p:cNvSpPr>
          <p:nvPr>
            <p:ph type="subTitle" idx="1"/>
          </p:nvPr>
        </p:nvSpPr>
        <p:spPr>
          <a:xfrm>
            <a:off x="609600" y="4050833"/>
            <a:ext cx="8664403" cy="1772117"/>
          </a:xfrm>
        </p:spPr>
        <p:txBody>
          <a:bodyPr/>
          <a:lstStyle/>
          <a:p>
            <a:endParaRPr lang="en-US" dirty="0"/>
          </a:p>
          <a:p>
            <a:endParaRPr lang="en-US" dirty="0"/>
          </a:p>
          <a:p>
            <a:endParaRPr lang="en-US" sz="2400" dirty="0"/>
          </a:p>
          <a:p>
            <a:r>
              <a:rPr lang="en-US" sz="2400" dirty="0"/>
              <a:t>*The I-Ready Score Labels are on the Progress Reports.</a:t>
            </a:r>
          </a:p>
        </p:txBody>
      </p:sp>
    </p:spTree>
    <p:extLst>
      <p:ext uri="{BB962C8B-B14F-4D97-AF65-F5344CB8AC3E}">
        <p14:creationId xmlns:p14="http://schemas.microsoft.com/office/powerpoint/2010/main" val="2863659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2BE17-1866-DEE1-7B1A-5061EAE28E44}"/>
              </a:ext>
            </a:extLst>
          </p:cNvPr>
          <p:cNvSpPr>
            <a:spLocks noGrp="1"/>
          </p:cNvSpPr>
          <p:nvPr>
            <p:ph type="ctrTitle"/>
          </p:nvPr>
        </p:nvSpPr>
        <p:spPr>
          <a:xfrm>
            <a:off x="476250" y="2654300"/>
            <a:ext cx="8985249" cy="3816350"/>
          </a:xfrm>
        </p:spPr>
        <p:txBody>
          <a:bodyPr/>
          <a:lstStyle/>
          <a:p>
            <a:br>
              <a:rPr lang="en-US" dirty="0"/>
            </a:br>
            <a:br>
              <a:rPr lang="en-US" dirty="0"/>
            </a:br>
            <a:r>
              <a:rPr lang="en-US" dirty="0"/>
              <a:t>THE Math SCORES</a:t>
            </a:r>
            <a:br>
              <a:rPr lang="en-US" dirty="0"/>
            </a:br>
            <a:r>
              <a:rPr lang="en-US" dirty="0"/>
              <a:t>as of September 2023</a:t>
            </a:r>
            <a:br>
              <a:rPr lang="en-US" dirty="0"/>
            </a:br>
            <a:r>
              <a:rPr lang="en-US" dirty="0"/>
              <a:t>On Grade level= 1</a:t>
            </a:r>
            <a:br>
              <a:rPr lang="en-US" dirty="0"/>
            </a:br>
            <a:r>
              <a:rPr lang="en-US" dirty="0"/>
              <a:t>1 Year Behind = 17</a:t>
            </a:r>
            <a:br>
              <a:rPr lang="en-US" dirty="0"/>
            </a:br>
            <a:r>
              <a:rPr lang="en-US" dirty="0"/>
              <a:t>2 or More Years Behind = 49 </a:t>
            </a:r>
            <a:br>
              <a:rPr lang="en-US" dirty="0"/>
            </a:br>
            <a:br>
              <a:rPr lang="en-US" sz="2800" dirty="0"/>
            </a:br>
            <a:r>
              <a:rPr lang="en-US" sz="2800" dirty="0">
                <a:solidFill>
                  <a:schemeClr val="bg2">
                    <a:lumMod val="75000"/>
                  </a:schemeClr>
                </a:solidFill>
              </a:rPr>
              <a:t>*The Iready Scores Labels are on the Progress Reports.</a:t>
            </a:r>
            <a:r>
              <a:rPr lang="en-US" dirty="0">
                <a:solidFill>
                  <a:schemeClr val="bg2">
                    <a:lumMod val="75000"/>
                  </a:schemeClr>
                </a:solidFill>
              </a:rPr>
              <a:t> </a:t>
            </a:r>
          </a:p>
        </p:txBody>
      </p:sp>
      <p:sp>
        <p:nvSpPr>
          <p:cNvPr id="3" name="Subtitle 2">
            <a:extLst>
              <a:ext uri="{FF2B5EF4-FFF2-40B4-BE49-F238E27FC236}">
                <a16:creationId xmlns:a16="http://schemas.microsoft.com/office/drawing/2014/main" id="{05FD5ADB-C55E-CE88-8D43-16D6F6F28206}"/>
              </a:ext>
            </a:extLst>
          </p:cNvPr>
          <p:cNvSpPr>
            <a:spLocks noGrp="1"/>
          </p:cNvSpPr>
          <p:nvPr>
            <p:ph type="subTitle" idx="1"/>
          </p:nvPr>
        </p:nvSpPr>
        <p:spPr>
          <a:xfrm>
            <a:off x="1507067" y="4050833"/>
            <a:ext cx="7766936" cy="1772117"/>
          </a:xfrm>
        </p:spPr>
        <p:txBody>
          <a:bodyPr/>
          <a:lstStyle/>
          <a:p>
            <a:endParaRPr lang="en-US" dirty="0"/>
          </a:p>
        </p:txBody>
      </p:sp>
    </p:spTree>
    <p:extLst>
      <p:ext uri="{BB962C8B-B14F-4D97-AF65-F5344CB8AC3E}">
        <p14:creationId xmlns:p14="http://schemas.microsoft.com/office/powerpoint/2010/main" val="2249920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9F2B7-D801-5FA8-A70B-6FD8B396D1FE}"/>
              </a:ext>
            </a:extLst>
          </p:cNvPr>
          <p:cNvSpPr>
            <a:spLocks noGrp="1"/>
          </p:cNvSpPr>
          <p:nvPr>
            <p:ph type="title"/>
          </p:nvPr>
        </p:nvSpPr>
        <p:spPr/>
        <p:txBody>
          <a:bodyPr>
            <a:normAutofit fontScale="90000"/>
          </a:bodyPr>
          <a:lstStyle/>
          <a:p>
            <a:r>
              <a:rPr lang="en-US" sz="6000" dirty="0">
                <a:solidFill>
                  <a:schemeClr val="accent2">
                    <a:lumMod val="75000"/>
                  </a:schemeClr>
                </a:solidFill>
              </a:rPr>
              <a:t>Promotion Requirements</a:t>
            </a:r>
            <a:br>
              <a:rPr lang="en-US" dirty="0"/>
            </a:br>
            <a:br>
              <a:rPr lang="en-US" dirty="0"/>
            </a:br>
            <a:br>
              <a:rPr lang="en-US" dirty="0"/>
            </a:br>
            <a:r>
              <a:rPr lang="en-US" sz="5300" dirty="0">
                <a:solidFill>
                  <a:schemeClr val="accent2">
                    <a:lumMod val="75000"/>
                  </a:schemeClr>
                </a:solidFill>
              </a:rPr>
              <a:t>Earn 70% -100% final average</a:t>
            </a:r>
            <a:br>
              <a:rPr lang="en-US" sz="5300" dirty="0"/>
            </a:br>
            <a:r>
              <a:rPr lang="en-US" sz="5300" dirty="0"/>
              <a:t>Must earn at least 70% in</a:t>
            </a:r>
            <a:br>
              <a:rPr lang="en-US" sz="5300" dirty="0"/>
            </a:br>
            <a:r>
              <a:rPr lang="en-US" sz="5300" dirty="0"/>
              <a:t>  </a:t>
            </a:r>
            <a:r>
              <a:rPr lang="en-US" sz="5300" b="1" dirty="0"/>
              <a:t>ELA</a:t>
            </a:r>
            <a:r>
              <a:rPr lang="en-US" sz="5300" dirty="0"/>
              <a:t> , </a:t>
            </a:r>
            <a:r>
              <a:rPr lang="en-US" sz="5300" b="1" dirty="0"/>
              <a:t>Math</a:t>
            </a:r>
            <a:r>
              <a:rPr lang="en-US" sz="5300" dirty="0"/>
              <a:t> </a:t>
            </a:r>
            <a:r>
              <a:rPr lang="en-US" sz="5300" u="sng" dirty="0"/>
              <a:t>and</a:t>
            </a:r>
            <a:r>
              <a:rPr lang="en-US" sz="5300" dirty="0"/>
              <a:t> pass</a:t>
            </a:r>
            <a:br>
              <a:rPr lang="en-US" sz="5300" dirty="0"/>
            </a:br>
            <a:r>
              <a:rPr lang="en-US" sz="5300" dirty="0"/>
              <a:t> 2 out of the 3 courses below: </a:t>
            </a:r>
            <a:br>
              <a:rPr lang="en-US" sz="5300" dirty="0"/>
            </a:br>
            <a:r>
              <a:rPr lang="en-US" sz="5300" b="1" dirty="0"/>
              <a:t>Science, Social Studies, Health</a:t>
            </a:r>
            <a:br>
              <a:rPr lang="en-US" sz="5300" dirty="0"/>
            </a:br>
            <a:br>
              <a:rPr lang="en-US" dirty="0"/>
            </a:br>
            <a:endParaRPr lang="en-US" dirty="0"/>
          </a:p>
        </p:txBody>
      </p:sp>
    </p:spTree>
    <p:extLst>
      <p:ext uri="{BB962C8B-B14F-4D97-AF65-F5344CB8AC3E}">
        <p14:creationId xmlns:p14="http://schemas.microsoft.com/office/powerpoint/2010/main" val="2032879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F06F-AF93-2C35-ED9B-AFED53AB634F}"/>
              </a:ext>
            </a:extLst>
          </p:cNvPr>
          <p:cNvSpPr>
            <a:spLocks noGrp="1"/>
          </p:cNvSpPr>
          <p:nvPr>
            <p:ph type="title"/>
          </p:nvPr>
        </p:nvSpPr>
        <p:spPr/>
        <p:txBody>
          <a:bodyPr>
            <a:normAutofit fontScale="90000"/>
          </a:bodyPr>
          <a:lstStyle/>
          <a:p>
            <a:r>
              <a:rPr lang="en-US" dirty="0"/>
              <a:t>Infinite Campus Login Instructions</a:t>
            </a:r>
            <a:br>
              <a:rPr lang="en-US" dirty="0"/>
            </a:br>
            <a:br>
              <a:rPr lang="en-US" dirty="0"/>
            </a:br>
            <a:br>
              <a:rPr lang="en-US" dirty="0"/>
            </a:br>
            <a:r>
              <a:rPr lang="en-US" dirty="0"/>
              <a:t>Please take a copy of the instructions home.</a:t>
            </a:r>
            <a:br>
              <a:rPr lang="en-US" dirty="0"/>
            </a:br>
            <a:br>
              <a:rPr lang="en-US" dirty="0"/>
            </a:br>
            <a:r>
              <a:rPr lang="en-US" dirty="0"/>
              <a:t>See the Data Clerk if you do not know your username/password.</a:t>
            </a:r>
            <a:br>
              <a:rPr lang="en-US" dirty="0"/>
            </a:br>
            <a:br>
              <a:rPr lang="en-US" dirty="0"/>
            </a:br>
            <a:r>
              <a:rPr lang="en-US" dirty="0"/>
              <a:t>Contact Ms. Cheatham for any additional assistance with Infinite Campus.</a:t>
            </a:r>
            <a:br>
              <a:rPr lang="en-US" dirty="0"/>
            </a:br>
            <a:br>
              <a:rPr lang="en-US" dirty="0"/>
            </a:br>
            <a:r>
              <a:rPr lang="en-US" dirty="0"/>
              <a:t>Please check for grades/attendance in IC.</a:t>
            </a:r>
          </a:p>
        </p:txBody>
      </p:sp>
    </p:spTree>
    <p:extLst>
      <p:ext uri="{BB962C8B-B14F-4D97-AF65-F5344CB8AC3E}">
        <p14:creationId xmlns:p14="http://schemas.microsoft.com/office/powerpoint/2010/main" val="3996761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47E30-476D-F2C0-1AA6-89788BDE2720}"/>
              </a:ext>
            </a:extLst>
          </p:cNvPr>
          <p:cNvSpPr>
            <a:spLocks noGrp="1"/>
          </p:cNvSpPr>
          <p:nvPr>
            <p:ph type="title"/>
          </p:nvPr>
        </p:nvSpPr>
        <p:spPr>
          <a:xfrm>
            <a:off x="677334" y="609600"/>
            <a:ext cx="8596668" cy="3340100"/>
          </a:xfrm>
        </p:spPr>
        <p:txBody>
          <a:bodyPr>
            <a:normAutofit fontScale="90000"/>
          </a:bodyPr>
          <a:lstStyle/>
          <a:p>
            <a:r>
              <a:rPr lang="en-US" dirty="0"/>
              <a:t>Progress Report Dates </a:t>
            </a:r>
            <a:br>
              <a:rPr lang="en-US" dirty="0"/>
            </a:br>
            <a:r>
              <a:rPr lang="en-US" dirty="0">
                <a:solidFill>
                  <a:schemeClr val="accent1">
                    <a:lumMod val="75000"/>
                  </a:schemeClr>
                </a:solidFill>
              </a:rPr>
              <a:t>Fall- Sep. 15, Oct. 27</a:t>
            </a:r>
            <a:br>
              <a:rPr lang="en-US" dirty="0">
                <a:solidFill>
                  <a:schemeClr val="accent1">
                    <a:lumMod val="75000"/>
                  </a:schemeClr>
                </a:solidFill>
              </a:rPr>
            </a:br>
            <a:r>
              <a:rPr lang="en-US" dirty="0">
                <a:solidFill>
                  <a:schemeClr val="accent1">
                    <a:lumMod val="75000"/>
                  </a:schemeClr>
                </a:solidFill>
              </a:rPr>
              <a:t>Spring – Feb. 15 , Mar. 28</a:t>
            </a:r>
            <a:br>
              <a:rPr lang="en-US" dirty="0"/>
            </a:br>
            <a:br>
              <a:rPr lang="en-US" dirty="0"/>
            </a:br>
            <a:r>
              <a:rPr lang="en-US" dirty="0"/>
              <a:t>Report Card Dates</a:t>
            </a:r>
            <a:br>
              <a:rPr lang="en-US" dirty="0"/>
            </a:br>
            <a:r>
              <a:rPr lang="en-US" dirty="0">
                <a:solidFill>
                  <a:schemeClr val="accent1">
                    <a:lumMod val="75000"/>
                  </a:schemeClr>
                </a:solidFill>
              </a:rPr>
              <a:t>Jan.9 , May 28</a:t>
            </a:r>
            <a:br>
              <a:rPr lang="en-US" dirty="0"/>
            </a:br>
            <a:br>
              <a:rPr lang="en-US" dirty="0"/>
            </a:br>
            <a:r>
              <a:rPr lang="en-US" dirty="0"/>
              <a:t>Parent /Teacher Conference Dates </a:t>
            </a:r>
            <a:br>
              <a:rPr lang="en-US" dirty="0"/>
            </a:br>
            <a:r>
              <a:rPr lang="en-US" dirty="0">
                <a:solidFill>
                  <a:schemeClr val="accent1">
                    <a:lumMod val="75000"/>
                  </a:schemeClr>
                </a:solidFill>
              </a:rPr>
              <a:t>Sep. 18-Oct. 6</a:t>
            </a:r>
            <a:br>
              <a:rPr lang="en-US" dirty="0">
                <a:solidFill>
                  <a:schemeClr val="accent1">
                    <a:lumMod val="75000"/>
                  </a:schemeClr>
                </a:solidFill>
              </a:rPr>
            </a:br>
            <a:br>
              <a:rPr lang="en-US" dirty="0"/>
            </a:br>
            <a:r>
              <a:rPr lang="en-US" dirty="0"/>
              <a:t>Calendars are on  </a:t>
            </a:r>
            <a:r>
              <a:rPr lang="en-US" dirty="0">
                <a:hlinkClick r:id="rId2"/>
              </a:rPr>
              <a:t>www.rcboe.org</a:t>
            </a:r>
            <a:r>
              <a:rPr lang="en-US" dirty="0"/>
              <a:t> under the </a:t>
            </a:r>
            <a:br>
              <a:rPr lang="en-US" dirty="0"/>
            </a:br>
            <a:r>
              <a:rPr lang="en-US" dirty="0"/>
              <a:t>parent tab.</a:t>
            </a:r>
            <a:br>
              <a:rPr lang="en-US" dirty="0"/>
            </a:br>
            <a:br>
              <a:rPr lang="en-US" dirty="0"/>
            </a:br>
            <a:endParaRPr lang="en-US" dirty="0"/>
          </a:p>
        </p:txBody>
      </p:sp>
    </p:spTree>
    <p:extLst>
      <p:ext uri="{BB962C8B-B14F-4D97-AF65-F5344CB8AC3E}">
        <p14:creationId xmlns:p14="http://schemas.microsoft.com/office/powerpoint/2010/main" val="39526329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C9FCC-43F3-3874-B54F-E181C20DE6DE}"/>
              </a:ext>
            </a:extLst>
          </p:cNvPr>
          <p:cNvSpPr>
            <a:spLocks noGrp="1"/>
          </p:cNvSpPr>
          <p:nvPr>
            <p:ph type="title"/>
          </p:nvPr>
        </p:nvSpPr>
        <p:spPr/>
        <p:txBody>
          <a:bodyPr>
            <a:normAutofit fontScale="90000"/>
          </a:bodyPr>
          <a:lstStyle/>
          <a:p>
            <a:r>
              <a:rPr lang="en-US" dirty="0"/>
              <a:t>Behaviors that Support Learning</a:t>
            </a:r>
            <a:br>
              <a:rPr lang="en-US" dirty="0"/>
            </a:br>
            <a:br>
              <a:rPr lang="en-US" dirty="0"/>
            </a:br>
            <a:r>
              <a:rPr lang="en-US" dirty="0"/>
              <a:t>Attendance</a:t>
            </a:r>
            <a:br>
              <a:rPr lang="en-US" dirty="0"/>
            </a:br>
            <a:br>
              <a:rPr lang="en-US" dirty="0"/>
            </a:br>
            <a:br>
              <a:rPr lang="en-US" dirty="0"/>
            </a:br>
            <a:r>
              <a:rPr lang="en-US" dirty="0"/>
              <a:t>Assignment Turn In/ Make Up Work</a:t>
            </a:r>
            <a:br>
              <a:rPr lang="en-US" dirty="0"/>
            </a:br>
            <a:br>
              <a:rPr lang="en-US" dirty="0"/>
            </a:br>
            <a:br>
              <a:rPr lang="en-US" dirty="0"/>
            </a:br>
            <a:r>
              <a:rPr lang="en-US" dirty="0"/>
              <a:t>Homework</a:t>
            </a:r>
            <a:br>
              <a:rPr lang="en-US" dirty="0"/>
            </a:br>
            <a:br>
              <a:rPr lang="en-US" dirty="0"/>
            </a:br>
            <a:br>
              <a:rPr lang="en-US" dirty="0"/>
            </a:br>
            <a:r>
              <a:rPr lang="en-US" dirty="0"/>
              <a:t>Conduct</a:t>
            </a:r>
            <a:br>
              <a:rPr lang="en-US" dirty="0"/>
            </a:br>
            <a:endParaRPr lang="en-US" dirty="0"/>
          </a:p>
        </p:txBody>
      </p:sp>
    </p:spTree>
    <p:extLst>
      <p:ext uri="{BB962C8B-B14F-4D97-AF65-F5344CB8AC3E}">
        <p14:creationId xmlns:p14="http://schemas.microsoft.com/office/powerpoint/2010/main" val="3911919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C3051-13FE-8197-EF7B-ABAC20CBFF8B}"/>
              </a:ext>
            </a:extLst>
          </p:cNvPr>
          <p:cNvSpPr>
            <a:spLocks noGrp="1"/>
          </p:cNvSpPr>
          <p:nvPr>
            <p:ph type="title"/>
          </p:nvPr>
        </p:nvSpPr>
        <p:spPr>
          <a:xfrm>
            <a:off x="624266" y="217715"/>
            <a:ext cx="8596668" cy="1320800"/>
          </a:xfrm>
        </p:spPr>
        <p:txBody>
          <a:bodyPr>
            <a:normAutofit fontScale="90000"/>
          </a:bodyPr>
          <a:lstStyle/>
          <a:p>
            <a:r>
              <a:rPr lang="en-US" dirty="0"/>
              <a:t>Behavior That Supports Learning:</a:t>
            </a:r>
            <a:br>
              <a:rPr lang="en-US" dirty="0"/>
            </a:br>
            <a:r>
              <a:rPr lang="en-US" sz="4400" dirty="0">
                <a:solidFill>
                  <a:schemeClr val="accent2">
                    <a:lumMod val="75000"/>
                  </a:schemeClr>
                </a:solidFill>
              </a:rPr>
              <a:t>ATTENDANCE</a:t>
            </a:r>
            <a:br>
              <a:rPr lang="en-US" sz="4400" dirty="0">
                <a:solidFill>
                  <a:schemeClr val="accent2">
                    <a:lumMod val="75000"/>
                  </a:schemeClr>
                </a:solidFill>
              </a:rPr>
            </a:br>
            <a:br>
              <a:rPr lang="en-US" sz="4400" dirty="0">
                <a:solidFill>
                  <a:schemeClr val="accent2">
                    <a:lumMod val="75000"/>
                  </a:schemeClr>
                </a:solidFill>
              </a:rPr>
            </a:br>
            <a:r>
              <a:rPr lang="en-US" sz="2700" dirty="0">
                <a:solidFill>
                  <a:schemeClr val="accent1">
                    <a:lumMod val="60000"/>
                    <a:lumOff val="40000"/>
                  </a:schemeClr>
                </a:solidFill>
              </a:rPr>
              <a:t>Students can not be taught if they are not present. There is no substitute for live instruction. The conversations had are an important part of the lessons taught. </a:t>
            </a:r>
            <a:br>
              <a:rPr lang="en-US" dirty="0">
                <a:solidFill>
                  <a:schemeClr val="accent2">
                    <a:lumMod val="75000"/>
                  </a:schemeClr>
                </a:solidFill>
              </a:rPr>
            </a:br>
            <a:r>
              <a:rPr lang="en-US" dirty="0">
                <a:solidFill>
                  <a:schemeClr val="accent2">
                    <a:lumMod val="75000"/>
                  </a:schemeClr>
                </a:solidFill>
              </a:rPr>
              <a:t>Instruction goes on from 8:20 to 3:00.  Please make every effort to have your child present all day. Attendance affects our CCRP Score.</a:t>
            </a:r>
            <a:br>
              <a:rPr lang="en-US" dirty="0">
                <a:solidFill>
                  <a:schemeClr val="accent2">
                    <a:lumMod val="75000"/>
                  </a:schemeClr>
                </a:solidFill>
              </a:rPr>
            </a:br>
            <a:r>
              <a:rPr lang="en-US" sz="3100" dirty="0">
                <a:solidFill>
                  <a:schemeClr val="accent1">
                    <a:lumMod val="60000"/>
                    <a:lumOff val="40000"/>
                  </a:schemeClr>
                </a:solidFill>
              </a:rPr>
              <a:t>Parents can send in 5 excuses, the rest must come from an official appointment, e.g. a Doctor’s or Social Security Office appointment.</a:t>
            </a:r>
            <a:br>
              <a:rPr lang="en-US" sz="3100" dirty="0">
                <a:solidFill>
                  <a:schemeClr val="accent1">
                    <a:lumMod val="60000"/>
                    <a:lumOff val="40000"/>
                  </a:schemeClr>
                </a:solidFill>
              </a:rPr>
            </a:br>
            <a:r>
              <a:rPr lang="en-US" sz="3100" dirty="0">
                <a:solidFill>
                  <a:schemeClr val="accent1">
                    <a:lumMod val="75000"/>
                  </a:schemeClr>
                </a:solidFill>
              </a:rPr>
              <a:t>It is the students responsibility to make up assignments within 2 days of an excused absence.</a:t>
            </a:r>
            <a:br>
              <a:rPr lang="en-US" sz="3100" dirty="0">
                <a:solidFill>
                  <a:schemeClr val="accent1">
                    <a:lumMod val="60000"/>
                    <a:lumOff val="40000"/>
                  </a:schemeClr>
                </a:solidFill>
              </a:rPr>
            </a:br>
            <a:br>
              <a:rPr lang="en-US" sz="4400" dirty="0">
                <a:solidFill>
                  <a:schemeClr val="accent2">
                    <a:lumMod val="75000"/>
                  </a:schemeClr>
                </a:solidFill>
              </a:rPr>
            </a:br>
            <a:r>
              <a:rPr lang="en-US" sz="4400" dirty="0">
                <a:solidFill>
                  <a:schemeClr val="accent2">
                    <a:lumMod val="75000"/>
                  </a:schemeClr>
                </a:solidFill>
              </a:rPr>
              <a:t> </a:t>
            </a:r>
          </a:p>
        </p:txBody>
      </p:sp>
    </p:spTree>
    <p:extLst>
      <p:ext uri="{BB962C8B-B14F-4D97-AF65-F5344CB8AC3E}">
        <p14:creationId xmlns:p14="http://schemas.microsoft.com/office/powerpoint/2010/main" val="656708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B23C8-A46A-E4BF-2DBB-76A73D61A61C}"/>
              </a:ext>
            </a:extLst>
          </p:cNvPr>
          <p:cNvSpPr>
            <a:spLocks noGrp="1"/>
          </p:cNvSpPr>
          <p:nvPr>
            <p:ph type="title"/>
          </p:nvPr>
        </p:nvSpPr>
        <p:spPr/>
        <p:txBody>
          <a:bodyPr>
            <a:normAutofit fontScale="90000"/>
          </a:bodyPr>
          <a:lstStyle/>
          <a:p>
            <a:r>
              <a:rPr lang="en-US" dirty="0"/>
              <a:t>Behavior That Supports Learning:</a:t>
            </a:r>
            <a:br>
              <a:rPr lang="en-US" dirty="0"/>
            </a:br>
            <a:r>
              <a:rPr lang="en-US" dirty="0">
                <a:solidFill>
                  <a:schemeClr val="accent2">
                    <a:lumMod val="75000"/>
                  </a:schemeClr>
                </a:solidFill>
              </a:rPr>
              <a:t>ASSIGNMENT TURN IN / MAKE UP WORK</a:t>
            </a:r>
            <a:br>
              <a:rPr lang="en-US" dirty="0"/>
            </a:br>
            <a:br>
              <a:rPr lang="en-US" dirty="0"/>
            </a:br>
            <a:br>
              <a:rPr lang="en-US" dirty="0"/>
            </a:br>
            <a:r>
              <a:rPr lang="en-US" dirty="0"/>
              <a:t>Students are responsible to turning in assignments on the due date specified by the teacher that assigned it.</a:t>
            </a:r>
          </a:p>
        </p:txBody>
      </p:sp>
    </p:spTree>
    <p:extLst>
      <p:ext uri="{BB962C8B-B14F-4D97-AF65-F5344CB8AC3E}">
        <p14:creationId xmlns:p14="http://schemas.microsoft.com/office/powerpoint/2010/main" val="13740446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D568C-D7B4-7B57-59D8-FC5C20AC8FB7}"/>
              </a:ext>
            </a:extLst>
          </p:cNvPr>
          <p:cNvSpPr>
            <a:spLocks noGrp="1"/>
          </p:cNvSpPr>
          <p:nvPr>
            <p:ph type="title"/>
          </p:nvPr>
        </p:nvSpPr>
        <p:spPr/>
        <p:txBody>
          <a:bodyPr>
            <a:normAutofit fontScale="90000"/>
          </a:bodyPr>
          <a:lstStyle/>
          <a:p>
            <a:r>
              <a:rPr lang="en-US" dirty="0"/>
              <a:t>Canvas : </a:t>
            </a:r>
            <a:br>
              <a:rPr lang="en-US" dirty="0"/>
            </a:br>
            <a:r>
              <a:rPr lang="en-US" dirty="0"/>
              <a:t>Our Learning Management System</a:t>
            </a:r>
            <a:br>
              <a:rPr lang="en-US" dirty="0"/>
            </a:br>
            <a:br>
              <a:rPr lang="en-US" dirty="0"/>
            </a:br>
            <a:r>
              <a:rPr lang="en-US" dirty="0"/>
              <a:t>This is the icon for the app. </a:t>
            </a:r>
            <a:br>
              <a:rPr lang="en-US" dirty="0"/>
            </a:br>
            <a:r>
              <a:rPr lang="en-US" dirty="0">
                <a:solidFill>
                  <a:schemeClr val="accent1">
                    <a:lumMod val="75000"/>
                  </a:schemeClr>
                </a:solidFill>
              </a:rPr>
              <a:t>You can follow your child in the app on your phone.</a:t>
            </a:r>
            <a:br>
              <a:rPr lang="en-US" dirty="0">
                <a:solidFill>
                  <a:schemeClr val="accent1">
                    <a:lumMod val="75000"/>
                  </a:schemeClr>
                </a:solidFill>
              </a:rPr>
            </a:br>
            <a:r>
              <a:rPr lang="en-US" dirty="0"/>
              <a:t>When your children are absent the lesson plans/ assignment are available online.</a:t>
            </a:r>
            <a:br>
              <a:rPr lang="en-US" dirty="0"/>
            </a:br>
            <a:br>
              <a:rPr lang="en-US" dirty="0"/>
            </a:br>
            <a:endParaRPr lang="en-US" dirty="0"/>
          </a:p>
        </p:txBody>
      </p:sp>
      <p:pic>
        <p:nvPicPr>
          <p:cNvPr id="4" name="Picture 3">
            <a:extLst>
              <a:ext uri="{FF2B5EF4-FFF2-40B4-BE49-F238E27FC236}">
                <a16:creationId xmlns:a16="http://schemas.microsoft.com/office/drawing/2014/main" id="{62BBAB32-D378-5557-522A-8E831597ECA6}"/>
              </a:ext>
            </a:extLst>
          </p:cNvPr>
          <p:cNvPicPr>
            <a:picLocks noChangeAspect="1"/>
          </p:cNvPicPr>
          <p:nvPr/>
        </p:nvPicPr>
        <p:blipFill>
          <a:blip r:embed="rId2"/>
          <a:stretch>
            <a:fillRect/>
          </a:stretch>
        </p:blipFill>
        <p:spPr>
          <a:xfrm>
            <a:off x="2094314" y="4578779"/>
            <a:ext cx="3069596" cy="2279221"/>
          </a:xfrm>
          <a:prstGeom prst="rect">
            <a:avLst/>
          </a:prstGeom>
        </p:spPr>
      </p:pic>
    </p:spTree>
    <p:extLst>
      <p:ext uri="{BB962C8B-B14F-4D97-AF65-F5344CB8AC3E}">
        <p14:creationId xmlns:p14="http://schemas.microsoft.com/office/powerpoint/2010/main" val="3555983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19786-991A-C6DD-BDA0-1D66D633D17D}"/>
              </a:ext>
            </a:extLst>
          </p:cNvPr>
          <p:cNvSpPr>
            <a:spLocks noGrp="1"/>
          </p:cNvSpPr>
          <p:nvPr>
            <p:ph type="ctrTitle"/>
          </p:nvPr>
        </p:nvSpPr>
        <p:spPr>
          <a:xfrm>
            <a:off x="133350" y="2404534"/>
            <a:ext cx="9140653" cy="3018366"/>
          </a:xfrm>
        </p:spPr>
        <p:txBody>
          <a:bodyPr/>
          <a:lstStyle/>
          <a:p>
            <a:br>
              <a:rPr lang="en-US" dirty="0"/>
            </a:br>
            <a:br>
              <a:rPr lang="en-US" dirty="0"/>
            </a:br>
            <a:r>
              <a:rPr lang="en-US" dirty="0"/>
              <a:t>THE ADMINISTRATORS</a:t>
            </a:r>
            <a:br>
              <a:rPr lang="en-US" dirty="0"/>
            </a:br>
            <a:r>
              <a:rPr lang="en-US" dirty="0"/>
              <a:t>Ms. </a:t>
            </a:r>
            <a:r>
              <a:rPr lang="en-US" dirty="0" err="1"/>
              <a:t>Jermeka</a:t>
            </a:r>
            <a:r>
              <a:rPr lang="en-US" dirty="0"/>
              <a:t> Ford, Principal</a:t>
            </a:r>
            <a:br>
              <a:rPr lang="en-US" dirty="0"/>
            </a:br>
            <a:br>
              <a:rPr lang="en-US" dirty="0"/>
            </a:br>
            <a:r>
              <a:rPr lang="en-US" dirty="0"/>
              <a:t>Mrs. Christina </a:t>
            </a:r>
            <a:r>
              <a:rPr lang="en-US" dirty="0" err="1"/>
              <a:t>Iwanski</a:t>
            </a:r>
            <a:r>
              <a:rPr lang="en-US" dirty="0"/>
              <a:t>, Assistant Principal</a:t>
            </a:r>
          </a:p>
        </p:txBody>
      </p:sp>
    </p:spTree>
    <p:extLst>
      <p:ext uri="{BB962C8B-B14F-4D97-AF65-F5344CB8AC3E}">
        <p14:creationId xmlns:p14="http://schemas.microsoft.com/office/powerpoint/2010/main" val="31874830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2D26A-DF48-75DD-9C15-BA43A8B8232B}"/>
              </a:ext>
            </a:extLst>
          </p:cNvPr>
          <p:cNvSpPr>
            <a:spLocks noGrp="1"/>
          </p:cNvSpPr>
          <p:nvPr>
            <p:ph type="title"/>
          </p:nvPr>
        </p:nvSpPr>
        <p:spPr>
          <a:xfrm>
            <a:off x="196850" y="609600"/>
            <a:ext cx="9077152" cy="1320800"/>
          </a:xfrm>
        </p:spPr>
        <p:txBody>
          <a:bodyPr>
            <a:normAutofit fontScale="90000"/>
          </a:bodyPr>
          <a:lstStyle/>
          <a:p>
            <a:r>
              <a:rPr lang="en-US" dirty="0"/>
              <a:t>Behavior that Supports Learning;</a:t>
            </a:r>
            <a:br>
              <a:rPr lang="en-US" dirty="0"/>
            </a:br>
            <a:r>
              <a:rPr lang="en-US" sz="5400" dirty="0">
                <a:solidFill>
                  <a:schemeClr val="accent2">
                    <a:lumMod val="75000"/>
                  </a:schemeClr>
                </a:solidFill>
              </a:rPr>
              <a:t>HOMEWORK - </a:t>
            </a:r>
            <a:br>
              <a:rPr lang="en-US" sz="5400" dirty="0">
                <a:solidFill>
                  <a:schemeClr val="accent2">
                    <a:lumMod val="75000"/>
                  </a:schemeClr>
                </a:solidFill>
              </a:rPr>
            </a:br>
            <a:r>
              <a:rPr lang="en-US" dirty="0">
                <a:solidFill>
                  <a:srgbClr val="92D050"/>
                </a:solidFill>
              </a:rPr>
              <a:t>Homework is sent home daily per the BOE so that parents can take an active role in the students academic growth and know the students strengths and challenges. We do what gets checked, please be sure to sit down with your child and discuss the homework.  Make sure it is legible, complete and put in the bookbag before your child comes to</a:t>
            </a:r>
            <a:br>
              <a:rPr lang="en-US" dirty="0">
                <a:solidFill>
                  <a:srgbClr val="92D050"/>
                </a:solidFill>
              </a:rPr>
            </a:br>
            <a:r>
              <a:rPr lang="en-US" dirty="0">
                <a:solidFill>
                  <a:srgbClr val="92D050"/>
                </a:solidFill>
              </a:rPr>
              <a:t>   school.  It helps them be ready to learn.      </a:t>
            </a:r>
          </a:p>
        </p:txBody>
      </p:sp>
    </p:spTree>
    <p:extLst>
      <p:ext uri="{BB962C8B-B14F-4D97-AF65-F5344CB8AC3E}">
        <p14:creationId xmlns:p14="http://schemas.microsoft.com/office/powerpoint/2010/main" val="35554063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C1999-3790-18FC-38B0-66832B9C15A9}"/>
              </a:ext>
            </a:extLst>
          </p:cNvPr>
          <p:cNvSpPr>
            <a:spLocks noGrp="1"/>
          </p:cNvSpPr>
          <p:nvPr>
            <p:ph type="title"/>
          </p:nvPr>
        </p:nvSpPr>
        <p:spPr/>
        <p:txBody>
          <a:bodyPr>
            <a:normAutofit fontScale="90000"/>
          </a:bodyPr>
          <a:lstStyle/>
          <a:p>
            <a:r>
              <a:rPr lang="en-US" dirty="0"/>
              <a:t> FEV Tutor</a:t>
            </a:r>
            <a:br>
              <a:rPr lang="en-US" dirty="0"/>
            </a:br>
            <a:br>
              <a:rPr lang="en-US" dirty="0"/>
            </a:br>
            <a:r>
              <a:rPr lang="en-US" dirty="0"/>
              <a:t>Free  Online Tutoring</a:t>
            </a:r>
            <a:br>
              <a:rPr lang="en-US" dirty="0"/>
            </a:br>
            <a:br>
              <a:rPr lang="en-US" dirty="0"/>
            </a:br>
            <a:r>
              <a:rPr lang="en-US" dirty="0"/>
              <a:t>App on the Launchpad at </a:t>
            </a:r>
            <a:r>
              <a:rPr lang="en-US" dirty="0">
                <a:hlinkClick r:id="rId2"/>
              </a:rPr>
              <a:t>www.rcboe.org</a:t>
            </a:r>
            <a:br>
              <a:rPr lang="en-US" dirty="0"/>
            </a:br>
            <a:br>
              <a:rPr lang="en-US" dirty="0"/>
            </a:br>
            <a:r>
              <a:rPr lang="en-US" dirty="0"/>
              <a:t>Work on phones, tablets, laptops, computers</a:t>
            </a:r>
            <a:br>
              <a:rPr lang="en-US" dirty="0"/>
            </a:br>
            <a:br>
              <a:rPr lang="en-US" dirty="0"/>
            </a:br>
            <a:r>
              <a:rPr lang="en-US" dirty="0"/>
              <a:t>Homework Help On Demand</a:t>
            </a:r>
            <a:br>
              <a:rPr lang="en-US" dirty="0"/>
            </a:br>
            <a:br>
              <a:rPr lang="en-US" dirty="0"/>
            </a:br>
            <a:r>
              <a:rPr lang="en-US" dirty="0"/>
              <a:t>Setup Weekly Tutoring</a:t>
            </a:r>
            <a:br>
              <a:rPr lang="en-US" dirty="0"/>
            </a:br>
            <a:br>
              <a:rPr lang="en-US" dirty="0"/>
            </a:br>
            <a:r>
              <a:rPr lang="en-US" dirty="0"/>
              <a:t>* Used for Limited Intervention in School</a:t>
            </a:r>
          </a:p>
        </p:txBody>
      </p:sp>
    </p:spTree>
    <p:extLst>
      <p:ext uri="{BB962C8B-B14F-4D97-AF65-F5344CB8AC3E}">
        <p14:creationId xmlns:p14="http://schemas.microsoft.com/office/powerpoint/2010/main" val="6784469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A4DC8-9B63-F9AF-5667-ED4D087C0488}"/>
              </a:ext>
            </a:extLst>
          </p:cNvPr>
          <p:cNvSpPr>
            <a:spLocks noGrp="1"/>
          </p:cNvSpPr>
          <p:nvPr>
            <p:ph type="title"/>
          </p:nvPr>
        </p:nvSpPr>
        <p:spPr>
          <a:xfrm>
            <a:off x="677334" y="609600"/>
            <a:ext cx="8596668" cy="2597150"/>
          </a:xfrm>
        </p:spPr>
        <p:txBody>
          <a:bodyPr>
            <a:normAutofit fontScale="90000"/>
          </a:bodyPr>
          <a:lstStyle/>
          <a:p>
            <a:r>
              <a:rPr lang="en-US" dirty="0"/>
              <a:t>FEV Tutoring Impact Data for Jamestown</a:t>
            </a:r>
            <a:br>
              <a:rPr lang="en-US" dirty="0"/>
            </a:br>
            <a:br>
              <a:rPr lang="en-US" dirty="0"/>
            </a:br>
            <a:r>
              <a:rPr lang="en-US" dirty="0"/>
              <a:t> Math – Average gains of 2 points for strugglers not engaged with FEV tutors</a:t>
            </a:r>
            <a:br>
              <a:rPr lang="en-US" dirty="0"/>
            </a:br>
            <a:br>
              <a:rPr lang="en-US" dirty="0"/>
            </a:br>
            <a:r>
              <a:rPr lang="en-US" dirty="0"/>
              <a:t>Math – Average gain of 19 points for strugglers engaged with FEV tutors</a:t>
            </a:r>
            <a:br>
              <a:rPr lang="en-US" dirty="0"/>
            </a:br>
            <a:br>
              <a:rPr lang="en-US" dirty="0"/>
            </a:br>
            <a:r>
              <a:rPr lang="en-US" dirty="0"/>
              <a:t>Remember 1 year growth for Math I- Ready was 22 points. So FEV Tutoring has helped struggling students achieve that goal.</a:t>
            </a:r>
            <a:br>
              <a:rPr lang="en-US" dirty="0"/>
            </a:br>
            <a:br>
              <a:rPr lang="en-US" dirty="0"/>
            </a:br>
            <a:br>
              <a:rPr lang="en-US" dirty="0"/>
            </a:br>
            <a:br>
              <a:rPr lang="en-US" dirty="0"/>
            </a:br>
            <a:endParaRPr lang="en-US" dirty="0"/>
          </a:p>
        </p:txBody>
      </p:sp>
    </p:spTree>
    <p:extLst>
      <p:ext uri="{BB962C8B-B14F-4D97-AF65-F5344CB8AC3E}">
        <p14:creationId xmlns:p14="http://schemas.microsoft.com/office/powerpoint/2010/main" val="31733837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6E209-A325-A350-B5BE-D0DB08373FEE}"/>
              </a:ext>
            </a:extLst>
          </p:cNvPr>
          <p:cNvSpPr>
            <a:spLocks noGrp="1"/>
          </p:cNvSpPr>
          <p:nvPr>
            <p:ph type="title"/>
          </p:nvPr>
        </p:nvSpPr>
        <p:spPr/>
        <p:txBody>
          <a:bodyPr/>
          <a:lstStyle/>
          <a:p>
            <a:r>
              <a:rPr lang="en-US" dirty="0"/>
              <a:t>FEV Math and Reading Outcomes</a:t>
            </a:r>
          </a:p>
        </p:txBody>
      </p:sp>
      <p:pic>
        <p:nvPicPr>
          <p:cNvPr id="4" name="Picture 3">
            <a:extLst>
              <a:ext uri="{FF2B5EF4-FFF2-40B4-BE49-F238E27FC236}">
                <a16:creationId xmlns:a16="http://schemas.microsoft.com/office/drawing/2014/main" id="{F10421A5-5BFA-DEC7-57EC-BE2C1CB9DD00}"/>
              </a:ext>
            </a:extLst>
          </p:cNvPr>
          <p:cNvPicPr>
            <a:picLocks noChangeAspect="1"/>
          </p:cNvPicPr>
          <p:nvPr/>
        </p:nvPicPr>
        <p:blipFill>
          <a:blip r:embed="rId2"/>
          <a:stretch>
            <a:fillRect/>
          </a:stretch>
        </p:blipFill>
        <p:spPr>
          <a:xfrm>
            <a:off x="129975" y="1831450"/>
            <a:ext cx="4325774" cy="3418186"/>
          </a:xfrm>
          <a:prstGeom prst="rect">
            <a:avLst/>
          </a:prstGeom>
        </p:spPr>
      </p:pic>
      <p:pic>
        <p:nvPicPr>
          <p:cNvPr id="6" name="Picture 5">
            <a:extLst>
              <a:ext uri="{FF2B5EF4-FFF2-40B4-BE49-F238E27FC236}">
                <a16:creationId xmlns:a16="http://schemas.microsoft.com/office/drawing/2014/main" id="{D4BEE5DD-EE44-580E-8D28-171A539AA299}"/>
              </a:ext>
            </a:extLst>
          </p:cNvPr>
          <p:cNvPicPr>
            <a:picLocks noChangeAspect="1"/>
          </p:cNvPicPr>
          <p:nvPr/>
        </p:nvPicPr>
        <p:blipFill>
          <a:blip r:embed="rId3"/>
          <a:stretch>
            <a:fillRect/>
          </a:stretch>
        </p:blipFill>
        <p:spPr>
          <a:xfrm>
            <a:off x="5273360" y="1789949"/>
            <a:ext cx="4072927" cy="3251497"/>
          </a:xfrm>
          <a:prstGeom prst="rect">
            <a:avLst/>
          </a:prstGeom>
        </p:spPr>
      </p:pic>
    </p:spTree>
    <p:extLst>
      <p:ext uri="{BB962C8B-B14F-4D97-AF65-F5344CB8AC3E}">
        <p14:creationId xmlns:p14="http://schemas.microsoft.com/office/powerpoint/2010/main" val="2508597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BD19A25-C734-0DDC-6EB7-5B10C48D44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231" y="548332"/>
            <a:ext cx="9150098" cy="4440047"/>
          </a:xfrm>
          <a:prstGeom prst="rect">
            <a:avLst/>
          </a:prstGeom>
        </p:spPr>
      </p:pic>
      <p:sp>
        <p:nvSpPr>
          <p:cNvPr id="6" name="TextBox 5">
            <a:extLst>
              <a:ext uri="{FF2B5EF4-FFF2-40B4-BE49-F238E27FC236}">
                <a16:creationId xmlns:a16="http://schemas.microsoft.com/office/drawing/2014/main" id="{45066D2D-C4D4-F9F2-52A3-2D5D4C2730BC}"/>
              </a:ext>
            </a:extLst>
          </p:cNvPr>
          <p:cNvSpPr txBox="1"/>
          <p:nvPr/>
        </p:nvSpPr>
        <p:spPr>
          <a:xfrm>
            <a:off x="1159329" y="5286375"/>
            <a:ext cx="6960053" cy="1323439"/>
          </a:xfrm>
          <a:prstGeom prst="rect">
            <a:avLst/>
          </a:prstGeom>
          <a:noFill/>
        </p:spPr>
        <p:txBody>
          <a:bodyPr wrap="square" rtlCol="0">
            <a:spAutoFit/>
          </a:bodyPr>
          <a:lstStyle/>
          <a:p>
            <a:r>
              <a:rPr lang="en-US" dirty="0"/>
              <a:t> </a:t>
            </a:r>
            <a:r>
              <a:rPr lang="en-US" sz="4000" dirty="0"/>
              <a:t>(855) 763-2607      </a:t>
            </a:r>
          </a:p>
          <a:p>
            <a:r>
              <a:rPr lang="en-US" sz="4000"/>
              <a:t>Call </a:t>
            </a:r>
            <a:r>
              <a:rPr lang="en-US" sz="4000" dirty="0"/>
              <a:t>for </a:t>
            </a:r>
            <a:r>
              <a:rPr lang="en-US" sz="4000"/>
              <a:t>more information.</a:t>
            </a:r>
            <a:endParaRPr lang="en-US" sz="4000" dirty="0"/>
          </a:p>
        </p:txBody>
      </p:sp>
    </p:spTree>
    <p:extLst>
      <p:ext uri="{BB962C8B-B14F-4D97-AF65-F5344CB8AC3E}">
        <p14:creationId xmlns:p14="http://schemas.microsoft.com/office/powerpoint/2010/main" val="6383368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4D74E-1310-51F7-F883-EF115E214C94}"/>
              </a:ext>
            </a:extLst>
          </p:cNvPr>
          <p:cNvSpPr>
            <a:spLocks noGrp="1"/>
          </p:cNvSpPr>
          <p:nvPr>
            <p:ph type="title"/>
          </p:nvPr>
        </p:nvSpPr>
        <p:spPr>
          <a:xfrm>
            <a:off x="488950" y="609600"/>
            <a:ext cx="8785052" cy="1320800"/>
          </a:xfrm>
        </p:spPr>
        <p:txBody>
          <a:bodyPr>
            <a:normAutofit fontScale="90000"/>
          </a:bodyPr>
          <a:lstStyle/>
          <a:p>
            <a:r>
              <a:rPr lang="en-US" dirty="0"/>
              <a:t>Behavior that Supports Learning:</a:t>
            </a:r>
            <a:br>
              <a:rPr lang="en-US" dirty="0"/>
            </a:br>
            <a:r>
              <a:rPr lang="en-US" sz="4400" dirty="0">
                <a:solidFill>
                  <a:schemeClr val="accent2">
                    <a:lumMod val="75000"/>
                  </a:schemeClr>
                </a:solidFill>
              </a:rPr>
              <a:t>CONDUCT</a:t>
            </a:r>
            <a:br>
              <a:rPr lang="en-US" sz="4400" dirty="0">
                <a:solidFill>
                  <a:schemeClr val="accent2">
                    <a:lumMod val="75000"/>
                  </a:schemeClr>
                </a:solidFill>
              </a:rPr>
            </a:br>
            <a:br>
              <a:rPr lang="en-US" sz="2000" dirty="0">
                <a:solidFill>
                  <a:schemeClr val="accent2">
                    <a:lumMod val="75000"/>
                  </a:schemeClr>
                </a:solidFill>
              </a:rPr>
            </a:br>
            <a:r>
              <a:rPr lang="en-US" sz="3100" dirty="0">
                <a:solidFill>
                  <a:schemeClr val="accent2">
                    <a:lumMod val="75000"/>
                  </a:schemeClr>
                </a:solidFill>
              </a:rPr>
              <a:t>The take </a:t>
            </a:r>
            <a:br>
              <a:rPr lang="en-US" sz="3100" dirty="0">
                <a:solidFill>
                  <a:schemeClr val="accent2">
                    <a:lumMod val="75000"/>
                  </a:schemeClr>
                </a:solidFill>
              </a:rPr>
            </a:br>
            <a:r>
              <a:rPr lang="en-US" sz="3100" dirty="0">
                <a:solidFill>
                  <a:schemeClr val="accent2">
                    <a:lumMod val="75000"/>
                  </a:schemeClr>
                </a:solidFill>
              </a:rPr>
              <a:t>away: 4</a:t>
            </a:r>
            <a:r>
              <a:rPr lang="en-US" sz="3100" baseline="30000" dirty="0">
                <a:solidFill>
                  <a:schemeClr val="accent2">
                    <a:lumMod val="75000"/>
                  </a:schemeClr>
                </a:solidFill>
              </a:rPr>
              <a:t>th</a:t>
            </a:r>
            <a:r>
              <a:rPr lang="en-US" sz="3100" dirty="0">
                <a:solidFill>
                  <a:schemeClr val="accent2">
                    <a:lumMod val="75000"/>
                  </a:schemeClr>
                </a:solidFill>
              </a:rPr>
              <a:t> </a:t>
            </a:r>
            <a:br>
              <a:rPr lang="en-US" sz="3100" dirty="0">
                <a:solidFill>
                  <a:schemeClr val="accent2">
                    <a:lumMod val="75000"/>
                  </a:schemeClr>
                </a:solidFill>
              </a:rPr>
            </a:br>
            <a:r>
              <a:rPr lang="en-US" sz="3100" dirty="0">
                <a:solidFill>
                  <a:schemeClr val="accent2">
                    <a:lumMod val="75000"/>
                  </a:schemeClr>
                </a:solidFill>
              </a:rPr>
              <a:t>grade has </a:t>
            </a:r>
            <a:br>
              <a:rPr lang="en-US" sz="3100" dirty="0">
                <a:solidFill>
                  <a:schemeClr val="accent2">
                    <a:lumMod val="75000"/>
                  </a:schemeClr>
                </a:solidFill>
              </a:rPr>
            </a:br>
            <a:r>
              <a:rPr lang="en-US" sz="3100" dirty="0">
                <a:solidFill>
                  <a:schemeClr val="accent2">
                    <a:lumMod val="75000"/>
                  </a:schemeClr>
                </a:solidFill>
              </a:rPr>
              <a:t>the most</a:t>
            </a:r>
            <a:br>
              <a:rPr lang="en-US" sz="3100" dirty="0">
                <a:solidFill>
                  <a:schemeClr val="accent2">
                    <a:lumMod val="75000"/>
                  </a:schemeClr>
                </a:solidFill>
              </a:rPr>
            </a:br>
            <a:r>
              <a:rPr lang="en-US" sz="3100" dirty="0">
                <a:solidFill>
                  <a:schemeClr val="accent2">
                    <a:lumMod val="75000"/>
                  </a:schemeClr>
                </a:solidFill>
              </a:rPr>
              <a:t>behavior </a:t>
            </a:r>
            <a:br>
              <a:rPr lang="en-US" sz="3100" dirty="0">
                <a:solidFill>
                  <a:schemeClr val="accent2">
                    <a:lumMod val="75000"/>
                  </a:schemeClr>
                </a:solidFill>
              </a:rPr>
            </a:br>
            <a:r>
              <a:rPr lang="en-US" sz="3100" dirty="0">
                <a:solidFill>
                  <a:schemeClr val="accent2">
                    <a:lumMod val="75000"/>
                  </a:schemeClr>
                </a:solidFill>
              </a:rPr>
              <a:t>referrals, </a:t>
            </a:r>
            <a:br>
              <a:rPr lang="en-US" sz="3100" dirty="0">
                <a:solidFill>
                  <a:schemeClr val="accent2">
                    <a:lumMod val="75000"/>
                  </a:schemeClr>
                </a:solidFill>
              </a:rPr>
            </a:br>
            <a:r>
              <a:rPr lang="en-US" sz="3100" dirty="0">
                <a:solidFill>
                  <a:schemeClr val="accent2">
                    <a:lumMod val="75000"/>
                  </a:schemeClr>
                </a:solidFill>
              </a:rPr>
              <a:t>this is impacts</a:t>
            </a:r>
            <a:br>
              <a:rPr lang="en-US" sz="3100" dirty="0">
                <a:solidFill>
                  <a:schemeClr val="accent2">
                    <a:lumMod val="75000"/>
                  </a:schemeClr>
                </a:solidFill>
              </a:rPr>
            </a:br>
            <a:r>
              <a:rPr lang="en-US" sz="3100" dirty="0">
                <a:solidFill>
                  <a:schemeClr val="accent2">
                    <a:lumMod val="75000"/>
                  </a:schemeClr>
                </a:solidFill>
              </a:rPr>
              <a:t>attendance ,</a:t>
            </a:r>
            <a:br>
              <a:rPr lang="en-US" sz="3100" dirty="0">
                <a:solidFill>
                  <a:schemeClr val="accent2">
                    <a:lumMod val="75000"/>
                  </a:schemeClr>
                </a:solidFill>
              </a:rPr>
            </a:br>
            <a:r>
              <a:rPr lang="en-US" sz="3100" dirty="0">
                <a:solidFill>
                  <a:schemeClr val="accent2">
                    <a:lumMod val="75000"/>
                  </a:schemeClr>
                </a:solidFill>
              </a:rPr>
              <a:t>teaching and </a:t>
            </a:r>
            <a:br>
              <a:rPr lang="en-US" sz="3100" dirty="0">
                <a:solidFill>
                  <a:schemeClr val="accent2">
                    <a:lumMod val="75000"/>
                  </a:schemeClr>
                </a:solidFill>
              </a:rPr>
            </a:br>
            <a:r>
              <a:rPr lang="en-US" sz="3100" dirty="0">
                <a:solidFill>
                  <a:schemeClr val="accent2">
                    <a:lumMod val="75000"/>
                  </a:schemeClr>
                </a:solidFill>
              </a:rPr>
              <a:t>learning </a:t>
            </a:r>
            <a:br>
              <a:rPr lang="en-US" sz="3100" dirty="0">
                <a:solidFill>
                  <a:schemeClr val="accent2">
                    <a:lumMod val="75000"/>
                  </a:schemeClr>
                </a:solidFill>
              </a:rPr>
            </a:br>
            <a:r>
              <a:rPr lang="en-US" sz="3100" dirty="0" err="1">
                <a:solidFill>
                  <a:schemeClr val="accent2">
                    <a:lumMod val="75000"/>
                  </a:schemeClr>
                </a:solidFill>
              </a:rPr>
              <a:t>negativiely</a:t>
            </a:r>
            <a:r>
              <a:rPr lang="en-US" sz="3100" dirty="0">
                <a:solidFill>
                  <a:schemeClr val="accent2">
                    <a:lumMod val="75000"/>
                  </a:schemeClr>
                </a:solidFill>
              </a:rPr>
              <a:t>.</a:t>
            </a:r>
          </a:p>
        </p:txBody>
      </p:sp>
      <p:pic>
        <p:nvPicPr>
          <p:cNvPr id="4" name="Picture 3">
            <a:extLst>
              <a:ext uri="{FF2B5EF4-FFF2-40B4-BE49-F238E27FC236}">
                <a16:creationId xmlns:a16="http://schemas.microsoft.com/office/drawing/2014/main" id="{E071B738-86E4-CBAE-695E-3EF1C9CD1BB9}"/>
              </a:ext>
            </a:extLst>
          </p:cNvPr>
          <p:cNvPicPr>
            <a:picLocks noChangeAspect="1"/>
          </p:cNvPicPr>
          <p:nvPr/>
        </p:nvPicPr>
        <p:blipFill>
          <a:blip r:embed="rId2"/>
          <a:stretch>
            <a:fillRect/>
          </a:stretch>
        </p:blipFill>
        <p:spPr>
          <a:xfrm>
            <a:off x="3273299" y="1930400"/>
            <a:ext cx="4896102" cy="4858000"/>
          </a:xfrm>
          <a:prstGeom prst="rect">
            <a:avLst/>
          </a:prstGeom>
        </p:spPr>
      </p:pic>
    </p:spTree>
    <p:extLst>
      <p:ext uri="{BB962C8B-B14F-4D97-AF65-F5344CB8AC3E}">
        <p14:creationId xmlns:p14="http://schemas.microsoft.com/office/powerpoint/2010/main" val="7971984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EABD-192E-4B57-1CC8-A57C7D818B42}"/>
              </a:ext>
            </a:extLst>
          </p:cNvPr>
          <p:cNvSpPr>
            <a:spLocks noGrp="1"/>
          </p:cNvSpPr>
          <p:nvPr>
            <p:ph type="title"/>
          </p:nvPr>
        </p:nvSpPr>
        <p:spPr/>
        <p:txBody>
          <a:bodyPr>
            <a:normAutofit fontScale="90000"/>
          </a:bodyPr>
          <a:lstStyle/>
          <a:p>
            <a:r>
              <a:rPr lang="en-US" dirty="0"/>
              <a:t>Positivity Counts </a:t>
            </a:r>
            <a:br>
              <a:rPr lang="en-US" dirty="0"/>
            </a:br>
            <a:r>
              <a:rPr lang="en-US" dirty="0"/>
              <a:t>PBIS</a:t>
            </a:r>
            <a:br>
              <a:rPr lang="en-US" dirty="0"/>
            </a:br>
            <a:br>
              <a:rPr lang="en-US" dirty="0"/>
            </a:br>
            <a:endParaRPr lang="en-US" dirty="0"/>
          </a:p>
        </p:txBody>
      </p:sp>
      <p:pic>
        <p:nvPicPr>
          <p:cNvPr id="4" name="Picture 3">
            <a:extLst>
              <a:ext uri="{FF2B5EF4-FFF2-40B4-BE49-F238E27FC236}">
                <a16:creationId xmlns:a16="http://schemas.microsoft.com/office/drawing/2014/main" id="{3369D9EC-EA07-AB0E-348A-EF962262D53D}"/>
              </a:ext>
            </a:extLst>
          </p:cNvPr>
          <p:cNvPicPr>
            <a:picLocks noChangeAspect="1"/>
          </p:cNvPicPr>
          <p:nvPr/>
        </p:nvPicPr>
        <p:blipFill>
          <a:blip r:embed="rId2"/>
          <a:stretch>
            <a:fillRect/>
          </a:stretch>
        </p:blipFill>
        <p:spPr>
          <a:xfrm>
            <a:off x="1944970" y="1998102"/>
            <a:ext cx="6677368" cy="4143588"/>
          </a:xfrm>
          <a:prstGeom prst="rect">
            <a:avLst/>
          </a:prstGeom>
        </p:spPr>
      </p:pic>
    </p:spTree>
    <p:extLst>
      <p:ext uri="{BB962C8B-B14F-4D97-AF65-F5344CB8AC3E}">
        <p14:creationId xmlns:p14="http://schemas.microsoft.com/office/powerpoint/2010/main" val="8266417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8646D-93EA-7CC6-797A-1066A7AF11FD}"/>
              </a:ext>
            </a:extLst>
          </p:cNvPr>
          <p:cNvSpPr>
            <a:spLocks noGrp="1"/>
          </p:cNvSpPr>
          <p:nvPr>
            <p:ph type="title"/>
          </p:nvPr>
        </p:nvSpPr>
        <p:spPr/>
        <p:txBody>
          <a:bodyPr>
            <a:normAutofit fontScale="90000"/>
          </a:bodyPr>
          <a:lstStyle/>
          <a:p>
            <a:r>
              <a:rPr lang="en-US" sz="5300" dirty="0"/>
              <a:t>C.H.A.M.P. Expectations</a:t>
            </a:r>
            <a:br>
              <a:rPr lang="en-US" dirty="0"/>
            </a:br>
            <a:br>
              <a:rPr lang="en-US" dirty="0"/>
            </a:br>
            <a:r>
              <a:rPr lang="en-US" sz="5300" dirty="0"/>
              <a:t>Come motivated</a:t>
            </a:r>
            <a:br>
              <a:rPr lang="en-US" sz="5300" dirty="0"/>
            </a:br>
            <a:r>
              <a:rPr lang="en-US" sz="5300" dirty="0"/>
              <a:t>Have respect</a:t>
            </a:r>
            <a:br>
              <a:rPr lang="en-US" sz="5300" dirty="0"/>
            </a:br>
            <a:r>
              <a:rPr lang="en-US" sz="5300" dirty="0"/>
              <a:t>Always follow directions</a:t>
            </a:r>
            <a:br>
              <a:rPr lang="en-US" sz="5300" dirty="0"/>
            </a:br>
            <a:r>
              <a:rPr lang="en-US" sz="5300" dirty="0"/>
              <a:t>Maintain safety</a:t>
            </a:r>
            <a:br>
              <a:rPr lang="en-US" sz="5300" dirty="0"/>
            </a:br>
            <a:r>
              <a:rPr lang="en-US" sz="5300" dirty="0"/>
              <a:t>Positivity counts</a:t>
            </a:r>
            <a:br>
              <a:rPr lang="en-US" sz="5300" dirty="0"/>
            </a:br>
            <a:r>
              <a:rPr lang="en-US" sz="5300" dirty="0"/>
              <a:t>*</a:t>
            </a:r>
            <a:r>
              <a:rPr lang="en-US" sz="3100" dirty="0">
                <a:solidFill>
                  <a:schemeClr val="accent2">
                    <a:lumMod val="75000"/>
                  </a:schemeClr>
                </a:solidFill>
              </a:rPr>
              <a:t>Teacher’s Rules and RCSS Code of Conduct Book were provided to all students..</a:t>
            </a:r>
            <a:endParaRPr lang="en-US" sz="3100" dirty="0"/>
          </a:p>
        </p:txBody>
      </p:sp>
    </p:spTree>
    <p:extLst>
      <p:ext uri="{BB962C8B-B14F-4D97-AF65-F5344CB8AC3E}">
        <p14:creationId xmlns:p14="http://schemas.microsoft.com/office/powerpoint/2010/main" val="23549853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84B59-CA00-4D3A-8EC9-5C9D3BE30572}"/>
              </a:ext>
            </a:extLst>
          </p:cNvPr>
          <p:cNvSpPr>
            <a:spLocks noGrp="1"/>
          </p:cNvSpPr>
          <p:nvPr>
            <p:ph type="title"/>
          </p:nvPr>
        </p:nvSpPr>
        <p:spPr/>
        <p:txBody>
          <a:bodyPr>
            <a:normAutofit fontScale="90000"/>
          </a:bodyPr>
          <a:lstStyle/>
          <a:p>
            <a:r>
              <a:rPr lang="en-US" dirty="0"/>
              <a:t>Our Motto is </a:t>
            </a:r>
            <a:br>
              <a:rPr lang="en-US" dirty="0"/>
            </a:br>
            <a:br>
              <a:rPr lang="en-US" dirty="0"/>
            </a:br>
            <a:br>
              <a:rPr lang="en-US" dirty="0"/>
            </a:br>
            <a:r>
              <a:rPr lang="en-US" dirty="0"/>
              <a:t>Jamestown Knights</a:t>
            </a:r>
            <a:br>
              <a:rPr lang="en-US" dirty="0"/>
            </a:br>
            <a:r>
              <a:rPr lang="en-US" dirty="0"/>
              <a:t>Armored In Excellence</a:t>
            </a:r>
            <a:br>
              <a:rPr lang="en-US" dirty="0"/>
            </a:br>
            <a:br>
              <a:rPr lang="en-US" dirty="0"/>
            </a:br>
            <a:r>
              <a:rPr lang="en-US" dirty="0"/>
              <a:t>Fourth grade teachers soliciting everyone’s help as we strive to encourage the students to pursue excellence through academic and behavioral growth.</a:t>
            </a:r>
            <a:br>
              <a:rPr lang="en-US" dirty="0"/>
            </a:br>
            <a:br>
              <a:rPr lang="en-US" dirty="0"/>
            </a:br>
            <a:r>
              <a:rPr lang="en-US" dirty="0"/>
              <a:t>Thank you </a:t>
            </a:r>
            <a:r>
              <a:rPr lang="en-US"/>
              <a:t>for attending! </a:t>
            </a:r>
            <a:endParaRPr lang="en-US" dirty="0"/>
          </a:p>
        </p:txBody>
      </p:sp>
    </p:spTree>
    <p:extLst>
      <p:ext uri="{BB962C8B-B14F-4D97-AF65-F5344CB8AC3E}">
        <p14:creationId xmlns:p14="http://schemas.microsoft.com/office/powerpoint/2010/main" val="2306739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1D430-775E-A5C8-3DF1-F2C5D5533ABB}"/>
              </a:ext>
            </a:extLst>
          </p:cNvPr>
          <p:cNvSpPr>
            <a:spLocks noGrp="1"/>
          </p:cNvSpPr>
          <p:nvPr>
            <p:ph type="ctrTitle"/>
          </p:nvPr>
        </p:nvSpPr>
        <p:spPr>
          <a:xfrm>
            <a:off x="1507067" y="2404534"/>
            <a:ext cx="7766936" cy="2923116"/>
          </a:xfrm>
        </p:spPr>
        <p:txBody>
          <a:bodyPr/>
          <a:lstStyle/>
          <a:p>
            <a:pPr algn="l"/>
            <a:r>
              <a:rPr lang="en-US" dirty="0"/>
              <a:t>THE SUPPORT STAFF</a:t>
            </a:r>
            <a:br>
              <a:rPr lang="en-US" dirty="0"/>
            </a:br>
            <a:r>
              <a:rPr lang="en-US" dirty="0"/>
              <a:t>Mrs. N. Smith, Counselor</a:t>
            </a:r>
            <a:br>
              <a:rPr lang="en-US" dirty="0"/>
            </a:br>
            <a:br>
              <a:rPr lang="en-US" dirty="0"/>
            </a:br>
            <a:r>
              <a:rPr lang="en-US" dirty="0"/>
              <a:t>Dr. R. Summers,</a:t>
            </a:r>
            <a:br>
              <a:rPr lang="en-US" dirty="0"/>
            </a:br>
            <a:r>
              <a:rPr lang="en-US" dirty="0"/>
              <a:t>Multi-Tiered Support</a:t>
            </a:r>
          </a:p>
        </p:txBody>
      </p:sp>
      <p:sp>
        <p:nvSpPr>
          <p:cNvPr id="3" name="Subtitle 2">
            <a:extLst>
              <a:ext uri="{FF2B5EF4-FFF2-40B4-BE49-F238E27FC236}">
                <a16:creationId xmlns:a16="http://schemas.microsoft.com/office/drawing/2014/main" id="{C8190A50-1FFC-6F7D-6D77-67302C061007}"/>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912609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21ED0-D61A-ED97-298D-A82703F8C770}"/>
              </a:ext>
            </a:extLst>
          </p:cNvPr>
          <p:cNvSpPr>
            <a:spLocks noGrp="1"/>
          </p:cNvSpPr>
          <p:nvPr>
            <p:ph type="title"/>
          </p:nvPr>
        </p:nvSpPr>
        <p:spPr/>
        <p:txBody>
          <a:bodyPr>
            <a:normAutofit fontScale="90000"/>
          </a:bodyPr>
          <a:lstStyle/>
          <a:p>
            <a:r>
              <a:rPr lang="en-US" sz="5400" dirty="0"/>
              <a:t>THE TEACHERS</a:t>
            </a:r>
            <a:br>
              <a:rPr lang="en-US" sz="5400" dirty="0"/>
            </a:br>
            <a:r>
              <a:rPr lang="en-US" sz="5400" dirty="0"/>
              <a:t>Mrs. Britt – Math</a:t>
            </a:r>
            <a:br>
              <a:rPr lang="en-US" sz="5400" dirty="0"/>
            </a:br>
            <a:r>
              <a:rPr lang="en-US" sz="5400" dirty="0"/>
              <a:t>Mr. </a:t>
            </a:r>
            <a:r>
              <a:rPr lang="en-US" sz="5400" dirty="0" err="1"/>
              <a:t>Dennies</a:t>
            </a:r>
            <a:r>
              <a:rPr lang="en-US" sz="5400" dirty="0"/>
              <a:t> – Science and   Social Studies</a:t>
            </a:r>
            <a:br>
              <a:rPr lang="en-US" sz="5400" dirty="0"/>
            </a:br>
            <a:r>
              <a:rPr lang="en-US" sz="5400" dirty="0" err="1"/>
              <a:t>Mrs.Letts</a:t>
            </a:r>
            <a:r>
              <a:rPr lang="en-US" sz="5400" dirty="0"/>
              <a:t> – English Language Arts</a:t>
            </a:r>
          </a:p>
        </p:txBody>
      </p:sp>
    </p:spTree>
    <p:extLst>
      <p:ext uri="{BB962C8B-B14F-4D97-AF65-F5344CB8AC3E}">
        <p14:creationId xmlns:p14="http://schemas.microsoft.com/office/powerpoint/2010/main" val="1721258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18A95-7644-57D7-DA4F-4F37E1AB28D7}"/>
              </a:ext>
            </a:extLst>
          </p:cNvPr>
          <p:cNvSpPr>
            <a:spLocks noGrp="1"/>
          </p:cNvSpPr>
          <p:nvPr>
            <p:ph type="ctrTitle"/>
          </p:nvPr>
        </p:nvSpPr>
        <p:spPr>
          <a:xfrm>
            <a:off x="1507067" y="-241300"/>
            <a:ext cx="7766936" cy="4292136"/>
          </a:xfrm>
        </p:spPr>
        <p:txBody>
          <a:bodyPr/>
          <a:lstStyle/>
          <a:p>
            <a:pPr algn="l"/>
            <a:r>
              <a:rPr lang="en-US" dirty="0"/>
              <a:t>THE AGENDA</a:t>
            </a:r>
            <a:br>
              <a:rPr lang="en-US" dirty="0"/>
            </a:br>
            <a:r>
              <a:rPr lang="en-US" dirty="0"/>
              <a:t> </a:t>
            </a:r>
            <a:br>
              <a:rPr lang="en-US" dirty="0"/>
            </a:br>
            <a:endParaRPr lang="en-US" dirty="0"/>
          </a:p>
        </p:txBody>
      </p:sp>
      <p:sp>
        <p:nvSpPr>
          <p:cNvPr id="3" name="Subtitle 2">
            <a:extLst>
              <a:ext uri="{FF2B5EF4-FFF2-40B4-BE49-F238E27FC236}">
                <a16:creationId xmlns:a16="http://schemas.microsoft.com/office/drawing/2014/main" id="{323D8F24-5C6C-422C-609F-F293847009DB}"/>
              </a:ext>
            </a:extLst>
          </p:cNvPr>
          <p:cNvSpPr>
            <a:spLocks noGrp="1"/>
          </p:cNvSpPr>
          <p:nvPr>
            <p:ph type="subTitle" idx="1"/>
          </p:nvPr>
        </p:nvSpPr>
        <p:spPr>
          <a:xfrm>
            <a:off x="133350" y="2273301"/>
            <a:ext cx="9140653" cy="2918882"/>
          </a:xfrm>
        </p:spPr>
        <p:txBody>
          <a:bodyPr>
            <a:noAutofit/>
          </a:bodyPr>
          <a:lstStyle/>
          <a:p>
            <a:pPr marL="685800" indent="-685800" algn="ctr">
              <a:buFont typeface="Arial" panose="020B0604020202020204" pitchFamily="34" charset="0"/>
              <a:buChar char="•"/>
            </a:pPr>
            <a:r>
              <a:rPr lang="en-US" sz="4800" dirty="0"/>
              <a:t>Teachers share some important information with 4</a:t>
            </a:r>
            <a:r>
              <a:rPr lang="en-US" sz="4800" baseline="30000" dirty="0"/>
              <a:t>th</a:t>
            </a:r>
            <a:r>
              <a:rPr lang="en-US" sz="4800" dirty="0"/>
              <a:t> grade families.</a:t>
            </a:r>
          </a:p>
          <a:p>
            <a:pPr marL="685800" indent="-685800" algn="ctr">
              <a:buFont typeface="Arial" panose="020B0604020202020204" pitchFamily="34" charset="0"/>
              <a:buChar char="•"/>
            </a:pPr>
            <a:r>
              <a:rPr lang="en-US" sz="4800" dirty="0"/>
              <a:t>Administrators will open the floor for questions / answers. </a:t>
            </a:r>
          </a:p>
        </p:txBody>
      </p:sp>
    </p:spTree>
    <p:extLst>
      <p:ext uri="{BB962C8B-B14F-4D97-AF65-F5344CB8AC3E}">
        <p14:creationId xmlns:p14="http://schemas.microsoft.com/office/powerpoint/2010/main" val="441821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8C1EC-A853-16D1-5B42-9B16F9EEDFDB}"/>
              </a:ext>
            </a:extLst>
          </p:cNvPr>
          <p:cNvSpPr>
            <a:spLocks noGrp="1"/>
          </p:cNvSpPr>
          <p:nvPr>
            <p:ph type="ctrTitle"/>
          </p:nvPr>
        </p:nvSpPr>
        <p:spPr>
          <a:xfrm>
            <a:off x="0" y="404284"/>
            <a:ext cx="8943803" cy="4955116"/>
          </a:xfrm>
        </p:spPr>
        <p:txBody>
          <a:bodyPr/>
          <a:lstStyle/>
          <a:p>
            <a:pPr algn="ctr"/>
            <a:br>
              <a:rPr lang="en-US" dirty="0"/>
            </a:br>
            <a:br>
              <a:rPr lang="en-US" dirty="0"/>
            </a:br>
            <a:r>
              <a:rPr lang="en-US" dirty="0" err="1"/>
              <a:t>Geogia</a:t>
            </a:r>
            <a:r>
              <a:rPr lang="en-US" dirty="0"/>
              <a:t> Milestones Assessment </a:t>
            </a:r>
            <a:br>
              <a:rPr lang="en-US" dirty="0"/>
            </a:br>
            <a:r>
              <a:rPr lang="en-US" dirty="0"/>
              <a:t>ELA April 23 &amp; 24</a:t>
            </a:r>
            <a:br>
              <a:rPr lang="en-US" dirty="0"/>
            </a:br>
            <a:r>
              <a:rPr lang="en-US" dirty="0"/>
              <a:t>Math April 26</a:t>
            </a:r>
            <a:br>
              <a:rPr lang="en-US" dirty="0"/>
            </a:br>
            <a:r>
              <a:rPr lang="en-US" dirty="0"/>
              <a:t>Retest May 15 &amp; 16</a:t>
            </a:r>
            <a:br>
              <a:rPr lang="en-US" dirty="0"/>
            </a:br>
            <a:endParaRPr lang="en-US" dirty="0"/>
          </a:p>
        </p:txBody>
      </p:sp>
      <p:sp>
        <p:nvSpPr>
          <p:cNvPr id="3" name="Subtitle 2">
            <a:extLst>
              <a:ext uri="{FF2B5EF4-FFF2-40B4-BE49-F238E27FC236}">
                <a16:creationId xmlns:a16="http://schemas.microsoft.com/office/drawing/2014/main" id="{2C102B58-3A3E-6A8F-FED8-71587E3CA3F5}"/>
              </a:ext>
            </a:extLst>
          </p:cNvPr>
          <p:cNvSpPr>
            <a:spLocks noGrp="1"/>
          </p:cNvSpPr>
          <p:nvPr>
            <p:ph type="subTitle" idx="1"/>
          </p:nvPr>
        </p:nvSpPr>
        <p:spPr>
          <a:xfrm>
            <a:off x="1507067" y="4050833"/>
            <a:ext cx="7766936" cy="1695917"/>
          </a:xfrm>
        </p:spPr>
        <p:txBody>
          <a:bodyPr>
            <a:normAutofit fontScale="92500" lnSpcReduction="10000"/>
          </a:bodyPr>
          <a:lstStyle/>
          <a:p>
            <a:endParaRPr lang="en-US" dirty="0"/>
          </a:p>
          <a:p>
            <a:r>
              <a:rPr lang="en-US" sz="3200" dirty="0"/>
              <a:t>*Dates are dependent on the GA Dept. of Education’s schedule and are subject to change.</a:t>
            </a:r>
          </a:p>
        </p:txBody>
      </p:sp>
    </p:spTree>
    <p:extLst>
      <p:ext uri="{BB962C8B-B14F-4D97-AF65-F5344CB8AC3E}">
        <p14:creationId xmlns:p14="http://schemas.microsoft.com/office/powerpoint/2010/main" val="1150269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39CC7-E505-47AF-1C93-C63B16A6992E}"/>
              </a:ext>
            </a:extLst>
          </p:cNvPr>
          <p:cNvSpPr>
            <a:spLocks noGrp="1"/>
          </p:cNvSpPr>
          <p:nvPr>
            <p:ph type="title"/>
          </p:nvPr>
        </p:nvSpPr>
        <p:spPr/>
        <p:txBody>
          <a:bodyPr>
            <a:normAutofit fontScale="90000"/>
          </a:bodyPr>
          <a:lstStyle/>
          <a:p>
            <a:r>
              <a:rPr lang="en-US" sz="4800" dirty="0"/>
              <a:t>Content Mastery Assessment</a:t>
            </a:r>
            <a:br>
              <a:rPr lang="en-US" sz="4800" dirty="0"/>
            </a:br>
            <a:br>
              <a:rPr lang="en-US" sz="4800" dirty="0"/>
            </a:br>
            <a:r>
              <a:rPr lang="en-US" sz="4800" dirty="0"/>
              <a:t>CMA 1     Sep. 25 –Oct. 13</a:t>
            </a:r>
            <a:br>
              <a:rPr lang="en-US" sz="4800" dirty="0"/>
            </a:br>
            <a:r>
              <a:rPr lang="en-US" sz="4800" dirty="0"/>
              <a:t>CMA 2     Dec. 4 – 15</a:t>
            </a:r>
            <a:br>
              <a:rPr lang="en-US" sz="4800" dirty="0"/>
            </a:br>
            <a:r>
              <a:rPr lang="en-US" sz="4800" dirty="0"/>
              <a:t>CMA 3	   Feb. 26 - Mar . 15</a:t>
            </a:r>
            <a:br>
              <a:rPr lang="en-US" sz="4800" dirty="0"/>
            </a:br>
            <a:br>
              <a:rPr lang="en-US" sz="4800" dirty="0"/>
            </a:br>
            <a:r>
              <a:rPr lang="en-US" sz="4800" dirty="0"/>
              <a:t>Standards covered can be found on </a:t>
            </a:r>
            <a:r>
              <a:rPr lang="en-US" sz="4800" dirty="0">
                <a:hlinkClick r:id="rId2"/>
              </a:rPr>
              <a:t>www.gastandards.org</a:t>
            </a:r>
            <a:r>
              <a:rPr lang="en-US" sz="4800" dirty="0"/>
              <a:t> and each teacher’s school webpage. </a:t>
            </a:r>
            <a:br>
              <a:rPr lang="en-US" sz="4800" dirty="0"/>
            </a:br>
            <a:endParaRPr lang="en-US" sz="4800" dirty="0"/>
          </a:p>
        </p:txBody>
      </p:sp>
    </p:spTree>
    <p:extLst>
      <p:ext uri="{BB962C8B-B14F-4D97-AF65-F5344CB8AC3E}">
        <p14:creationId xmlns:p14="http://schemas.microsoft.com/office/powerpoint/2010/main" val="790602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2D784-E694-2F7F-C267-D27EF65CDBEA}"/>
              </a:ext>
            </a:extLst>
          </p:cNvPr>
          <p:cNvSpPr>
            <a:spLocks noGrp="1"/>
          </p:cNvSpPr>
          <p:nvPr>
            <p:ph type="title"/>
          </p:nvPr>
        </p:nvSpPr>
        <p:spPr/>
        <p:txBody>
          <a:bodyPr>
            <a:normAutofit fontScale="90000"/>
          </a:bodyPr>
          <a:lstStyle/>
          <a:p>
            <a:r>
              <a:rPr lang="en-US" sz="5400" dirty="0"/>
              <a:t>*CMAs are modeled after the GA Milestones Assessment</a:t>
            </a:r>
            <a:br>
              <a:rPr lang="en-US" sz="5400" dirty="0"/>
            </a:br>
            <a:r>
              <a:rPr lang="en-US" sz="5400" dirty="0">
                <a:solidFill>
                  <a:schemeClr val="accent2">
                    <a:lumMod val="75000"/>
                  </a:schemeClr>
                </a:solidFill>
              </a:rPr>
              <a:t>* Online, Independent Work,&amp; Accommodations Provided</a:t>
            </a:r>
            <a:br>
              <a:rPr lang="en-US" sz="5400" dirty="0"/>
            </a:br>
            <a:r>
              <a:rPr lang="en-US" sz="5400" dirty="0"/>
              <a:t>* Requires higher order thinking skills such as making models, explaining &amp; writing essay type responses</a:t>
            </a:r>
          </a:p>
        </p:txBody>
      </p:sp>
    </p:spTree>
    <p:extLst>
      <p:ext uri="{BB962C8B-B14F-4D97-AF65-F5344CB8AC3E}">
        <p14:creationId xmlns:p14="http://schemas.microsoft.com/office/powerpoint/2010/main" val="3592293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CABD5-360F-636E-687A-582AA36F946D}"/>
              </a:ext>
            </a:extLst>
          </p:cNvPr>
          <p:cNvSpPr>
            <a:spLocks noGrp="1"/>
          </p:cNvSpPr>
          <p:nvPr>
            <p:ph type="title"/>
          </p:nvPr>
        </p:nvSpPr>
        <p:spPr/>
        <p:txBody>
          <a:bodyPr>
            <a:normAutofit fontScale="90000"/>
          </a:bodyPr>
          <a:lstStyle/>
          <a:p>
            <a:r>
              <a:rPr lang="en-US" sz="5300" dirty="0"/>
              <a:t>ELA I- Ready Expectations </a:t>
            </a:r>
            <a:br>
              <a:rPr lang="en-US" sz="5300" dirty="0"/>
            </a:br>
            <a:br>
              <a:rPr lang="en-US" sz="4400" dirty="0"/>
            </a:br>
            <a:r>
              <a:rPr lang="en-US" sz="4400" dirty="0"/>
              <a:t>Beginning of the Year 557-578</a:t>
            </a:r>
            <a:br>
              <a:rPr lang="en-US" sz="4400" dirty="0"/>
            </a:br>
            <a:r>
              <a:rPr lang="en-US" sz="4400" dirty="0"/>
              <a:t>Middle of the Year 579-602</a:t>
            </a:r>
            <a:br>
              <a:rPr lang="en-US" sz="4400" dirty="0"/>
            </a:br>
            <a:r>
              <a:rPr lang="en-US" sz="4400" dirty="0"/>
              <a:t>End of the Year 603-629</a:t>
            </a:r>
            <a:br>
              <a:rPr lang="en-US" sz="4400" dirty="0"/>
            </a:br>
            <a:br>
              <a:rPr lang="en-US" sz="4400" dirty="0"/>
            </a:br>
            <a:r>
              <a:rPr lang="en-US" sz="4400" dirty="0"/>
              <a:t>Gains needed over 30 weeks for </a:t>
            </a:r>
            <a:br>
              <a:rPr lang="en-US" sz="4400" dirty="0"/>
            </a:br>
            <a:r>
              <a:rPr lang="en-US" sz="4400" dirty="0"/>
              <a:t>1 year growth – 22 points</a:t>
            </a:r>
            <a:br>
              <a:rPr lang="en-US" sz="4400" dirty="0"/>
            </a:br>
            <a:r>
              <a:rPr lang="en-US" sz="4400" dirty="0"/>
              <a:t>1.5 years growth – 47 points</a:t>
            </a:r>
            <a:br>
              <a:rPr lang="en-US" sz="4400" dirty="0"/>
            </a:br>
            <a:r>
              <a:rPr lang="en-US" sz="4400" dirty="0"/>
              <a:t>2 years growth – 62 points</a:t>
            </a:r>
            <a:br>
              <a:rPr lang="en-US" dirty="0"/>
            </a:br>
            <a:br>
              <a:rPr lang="en-US" dirty="0"/>
            </a:br>
            <a:endParaRPr lang="en-US" dirty="0"/>
          </a:p>
        </p:txBody>
      </p:sp>
    </p:spTree>
    <p:extLst>
      <p:ext uri="{BB962C8B-B14F-4D97-AF65-F5344CB8AC3E}">
        <p14:creationId xmlns:p14="http://schemas.microsoft.com/office/powerpoint/2010/main" val="265155670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559</TotalTime>
  <Words>1181</Words>
  <Application>Microsoft Office PowerPoint</Application>
  <PresentationFormat>Widescreen</PresentationFormat>
  <Paragraphs>38</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Trebuchet MS</vt:lpstr>
      <vt:lpstr>Wingdings 3</vt:lpstr>
      <vt:lpstr>Facet</vt:lpstr>
      <vt:lpstr>  Dec. 6, 2023 Welcome to the Fourth Grade  Parent Meeting</vt:lpstr>
      <vt:lpstr>  THE ADMINISTRATORS Ms. Jermeka Ford, Principal  Mrs. Christina Iwanski, Assistant Principal</vt:lpstr>
      <vt:lpstr>THE SUPPORT STAFF Mrs. N. Smith, Counselor  Dr. R. Summers, Multi-Tiered Support</vt:lpstr>
      <vt:lpstr>THE TEACHERS Mrs. Britt – Math Mr. Dennies – Science and   Social Studies Mrs.Letts – English Language Arts</vt:lpstr>
      <vt:lpstr>THE AGENDA   </vt:lpstr>
      <vt:lpstr>  Geogia Milestones Assessment  ELA April 23 &amp; 24 Math April 26 Retest May 15 &amp; 16 </vt:lpstr>
      <vt:lpstr>Content Mastery Assessment  CMA 1     Sep. 25 –Oct. 13 CMA 2     Dec. 4 – 15 CMA 3    Feb. 26 - Mar . 15  Standards covered can be found on www.gastandards.org and each teacher’s school webpage.  </vt:lpstr>
      <vt:lpstr>*CMAs are modeled after the GA Milestones Assessment * Online, Independent Work,&amp; Accommodations Provided * Requires higher order thinking skills such as making models, explaining &amp; writing essay type responses</vt:lpstr>
      <vt:lpstr>ELA I- Ready Expectations   Beginning of the Year 557-578 Middle of the Year 579-602 End of the Year 603-629  Gains needed over 30 weeks for  1 year growth – 22 points 1.5 years growth – 47 points 2 years growth – 62 points  </vt:lpstr>
      <vt:lpstr>Math I- Ready Expectations   Beginning of the Year 465-483 Middle of the Year 484-516 End of the Year 517-526  Gains needed over 30 weeks for  1 year growth – 19 points 1.5 years growth – 41 points 2 years growth – 54 points  </vt:lpstr>
      <vt:lpstr>  THE ELA SCORES as of September 2023 On Grade level= 7 1 Year Behind = 22 2 or More Years Behind =31     </vt:lpstr>
      <vt:lpstr>  THE Math SCORES as of September 2023 On Grade level= 1 1 Year Behind = 17 2 or More Years Behind = 49   *The Iready Scores Labels are on the Progress Reports. </vt:lpstr>
      <vt:lpstr>Promotion Requirements   Earn 70% -100% final average Must earn at least 70% in   ELA , Math and pass  2 out of the 3 courses below:  Science, Social Studies, Health  </vt:lpstr>
      <vt:lpstr>Infinite Campus Login Instructions   Please take a copy of the instructions home.  See the Data Clerk if you do not know your username/password.  Contact Ms. Cheatham for any additional assistance with Infinite Campus.  Please check for grades/attendance in IC.</vt:lpstr>
      <vt:lpstr>Progress Report Dates  Fall- Sep. 15, Oct. 27 Spring – Feb. 15 , Mar. 28  Report Card Dates Jan.9 , May 28  Parent /Teacher Conference Dates  Sep. 18-Oct. 6  Calendars are on  www.rcboe.org under the  parent tab.  </vt:lpstr>
      <vt:lpstr>Behaviors that Support Learning  Attendance   Assignment Turn In/ Make Up Work   Homework   Conduct </vt:lpstr>
      <vt:lpstr>Behavior That Supports Learning: ATTENDANCE  Students can not be taught if they are not present. There is no substitute for live instruction. The conversations had are an important part of the lessons taught.  Instruction goes on from 8:20 to 3:00.  Please make every effort to have your child present all day. Attendance affects our CCRP Score. Parents can send in 5 excuses, the rest must come from an official appointment, e.g. a Doctor’s or Social Security Office appointment. It is the students responsibility to make up assignments within 2 days of an excused absence.   </vt:lpstr>
      <vt:lpstr>Behavior That Supports Learning: ASSIGNMENT TURN IN / MAKE UP WORK   Students are responsible to turning in assignments on the due date specified by the teacher that assigned it.</vt:lpstr>
      <vt:lpstr>Canvas :  Our Learning Management System  This is the icon for the app.  You can follow your child in the app on your phone. When your children are absent the lesson plans/ assignment are available online.  </vt:lpstr>
      <vt:lpstr>Behavior that Supports Learning; HOMEWORK -  Homework is sent home daily per the BOE so that parents can take an active role in the students academic growth and know the students strengths and challenges. We do what gets checked, please be sure to sit down with your child and discuss the homework.  Make sure it is legible, complete and put in the bookbag before your child comes to    school.  It helps them be ready to learn.      </vt:lpstr>
      <vt:lpstr> FEV Tutor  Free  Online Tutoring  App on the Launchpad at www.rcboe.org  Work on phones, tablets, laptops, computers  Homework Help On Demand  Setup Weekly Tutoring  * Used for Limited Intervention in School</vt:lpstr>
      <vt:lpstr>FEV Tutoring Impact Data for Jamestown   Math – Average gains of 2 points for strugglers not engaged with FEV tutors  Math – Average gain of 19 points for strugglers engaged with FEV tutors  Remember 1 year growth for Math I- Ready was 22 points. So FEV Tutoring has helped struggling students achieve that goal.    </vt:lpstr>
      <vt:lpstr>FEV Math and Reading Outcomes</vt:lpstr>
      <vt:lpstr>PowerPoint Presentation</vt:lpstr>
      <vt:lpstr>Behavior that Supports Learning: CONDUCT  The take  away: 4th  grade has  the most behavior  referrals,  this is impacts attendance , teaching and  learning  negativiely.</vt:lpstr>
      <vt:lpstr>Positivity Counts  PBIS  </vt:lpstr>
      <vt:lpstr>C.H.A.M.P. Expectations  Come motivated Have respect Always follow directions Maintain safety Positivity counts *Teacher’s Rules and RCSS Code of Conduct Book were provided to all students..</vt:lpstr>
      <vt:lpstr>Our Motto is    Jamestown Knights Armored In Excellence  Fourth grade teachers soliciting everyone’s help as we strive to encourage the students to pursue excellence through academic and behavioral growth.  Thank you for attending!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 6, 2023 Welcome to the Fourth Grade  Parent Meeting</dc:title>
  <dc:creator>Tremel Britt</dc:creator>
  <cp:lastModifiedBy>Tremel Britt</cp:lastModifiedBy>
  <cp:revision>26</cp:revision>
  <dcterms:created xsi:type="dcterms:W3CDTF">2023-11-30T08:21:25Z</dcterms:created>
  <dcterms:modified xsi:type="dcterms:W3CDTF">2023-12-07T04:18:53Z</dcterms:modified>
</cp:coreProperties>
</file>